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57"/>
  </p:notesMasterIdLst>
  <p:sldIdLst>
    <p:sldId id="256" r:id="rId3"/>
    <p:sldId id="279" r:id="rId4"/>
    <p:sldId id="257" r:id="rId5"/>
    <p:sldId id="280" r:id="rId6"/>
    <p:sldId id="258" r:id="rId7"/>
    <p:sldId id="259" r:id="rId8"/>
    <p:sldId id="260" r:id="rId9"/>
    <p:sldId id="281" r:id="rId10"/>
    <p:sldId id="282" r:id="rId11"/>
    <p:sldId id="283" r:id="rId12"/>
    <p:sldId id="284" r:id="rId13"/>
    <p:sldId id="309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73" r:id="rId22"/>
    <p:sldId id="292" r:id="rId23"/>
    <p:sldId id="261" r:id="rId24"/>
    <p:sldId id="262" r:id="rId25"/>
    <p:sldId id="265" r:id="rId26"/>
    <p:sldId id="266" r:id="rId27"/>
    <p:sldId id="267" r:id="rId28"/>
    <p:sldId id="311" r:id="rId29"/>
    <p:sldId id="263" r:id="rId30"/>
    <p:sldId id="269" r:id="rId31"/>
    <p:sldId id="264" r:id="rId32"/>
    <p:sldId id="270" r:id="rId33"/>
    <p:sldId id="274" r:id="rId34"/>
    <p:sldId id="268" r:id="rId35"/>
    <p:sldId id="275" r:id="rId36"/>
    <p:sldId id="293" r:id="rId37"/>
    <p:sldId id="310" r:id="rId38"/>
    <p:sldId id="294" r:id="rId39"/>
    <p:sldId id="305" r:id="rId40"/>
    <p:sldId id="306" r:id="rId41"/>
    <p:sldId id="307" r:id="rId42"/>
    <p:sldId id="308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276" r:id="rId52"/>
    <p:sldId id="272" r:id="rId53"/>
    <p:sldId id="277" r:id="rId54"/>
    <p:sldId id="278" r:id="rId55"/>
    <p:sldId id="303" r:id="rId5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DM Sans" pitchFamily="2" charset="0"/>
      <p:regular r:id="rId63"/>
      <p:bold r:id="rId64"/>
      <p:italic r:id="rId65"/>
      <p:boldItalic r:id="rId66"/>
    </p:embeddedFont>
    <p:embeddedFont>
      <p:font typeface="DM Sans Medium" pitchFamily="2" charset="0"/>
      <p:regular r:id="rId67"/>
      <p:bold r:id="rId68"/>
      <p:italic r:id="rId69"/>
      <p:boldItalic r:id="rId70"/>
    </p:embeddedFont>
    <p:embeddedFont>
      <p:font typeface="Merriweather" panose="00000500000000000000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4799838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4799838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BE9B4-BD63-808C-BA20-37EC8D120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6FACC1-6522-995F-D090-0F194CA9E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878D3-1226-6B1E-7625-958383259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9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4799838b2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4799838b2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4799838b2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4799838b2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4799838b2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4799838b2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9A499261-84C3-C5EC-E2DB-52DF42023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4799838b2_1_261:notes">
            <a:extLst>
              <a:ext uri="{FF2B5EF4-FFF2-40B4-BE49-F238E27FC236}">
                <a16:creationId xmlns:a16="http://schemas.microsoft.com/office/drawing/2014/main" id="{E0FE8D57-320A-19F5-F1F6-498B517FB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4799838b2_1_261:notes">
            <a:extLst>
              <a:ext uri="{FF2B5EF4-FFF2-40B4-BE49-F238E27FC236}">
                <a16:creationId xmlns:a16="http://schemas.microsoft.com/office/drawing/2014/main" id="{D14A6771-0EE2-CBD7-5C3F-0E833A079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16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4799838b2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4799838b2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D3208AAD-AEA0-2298-D584-72BE8EA02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4799838b2_1_266:notes">
            <a:extLst>
              <a:ext uri="{FF2B5EF4-FFF2-40B4-BE49-F238E27FC236}">
                <a16:creationId xmlns:a16="http://schemas.microsoft.com/office/drawing/2014/main" id="{E86815C1-EB4D-4878-7F42-226E3BAF2C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4799838b2_1_266:notes">
            <a:extLst>
              <a:ext uri="{FF2B5EF4-FFF2-40B4-BE49-F238E27FC236}">
                <a16:creationId xmlns:a16="http://schemas.microsoft.com/office/drawing/2014/main" id="{2F3065B2-262F-7287-2968-D6DB1E6C7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73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650A9981-AC92-D011-3577-7EE45CE0B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4799838b2_1_266:notes">
            <a:extLst>
              <a:ext uri="{FF2B5EF4-FFF2-40B4-BE49-F238E27FC236}">
                <a16:creationId xmlns:a16="http://schemas.microsoft.com/office/drawing/2014/main" id="{0993E910-2F15-F256-A8B3-98669FE0C0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4799838b2_1_266:notes">
            <a:extLst>
              <a:ext uri="{FF2B5EF4-FFF2-40B4-BE49-F238E27FC236}">
                <a16:creationId xmlns:a16="http://schemas.microsoft.com/office/drawing/2014/main" id="{7B588F2F-651C-CBB8-D406-E13DCB192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872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59FE4DD8-6C19-F82B-E5E3-DB75D914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>
            <a:extLst>
              <a:ext uri="{FF2B5EF4-FFF2-40B4-BE49-F238E27FC236}">
                <a16:creationId xmlns:a16="http://schemas.microsoft.com/office/drawing/2014/main" id="{F06DC297-6FC7-4FB3-3451-43F52565B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>
            <a:extLst>
              <a:ext uri="{FF2B5EF4-FFF2-40B4-BE49-F238E27FC236}">
                <a16:creationId xmlns:a16="http://schemas.microsoft.com/office/drawing/2014/main" id="{5C69D070-3B90-807F-9998-EAA880746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071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6B66802E-A6D0-3A7E-7DC6-CC62C2AD1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>
            <a:extLst>
              <a:ext uri="{FF2B5EF4-FFF2-40B4-BE49-F238E27FC236}">
                <a16:creationId xmlns:a16="http://schemas.microsoft.com/office/drawing/2014/main" id="{8EEACDC8-CB33-3506-7BF6-C6F39AA95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>
            <a:extLst>
              <a:ext uri="{FF2B5EF4-FFF2-40B4-BE49-F238E27FC236}">
                <a16:creationId xmlns:a16="http://schemas.microsoft.com/office/drawing/2014/main" id="{BBC1B174-BE9A-232E-24F0-FA206D52B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19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C8079179-F39D-6770-931A-15359E0BD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>
            <a:extLst>
              <a:ext uri="{FF2B5EF4-FFF2-40B4-BE49-F238E27FC236}">
                <a16:creationId xmlns:a16="http://schemas.microsoft.com/office/drawing/2014/main" id="{C03BEDDA-089B-F78F-0DAF-EDAC84CBCB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>
            <a:extLst>
              <a:ext uri="{FF2B5EF4-FFF2-40B4-BE49-F238E27FC236}">
                <a16:creationId xmlns:a16="http://schemas.microsoft.com/office/drawing/2014/main" id="{EF83B38D-D3CA-3AD9-3640-BC22783E0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022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FFE71-4B48-13B6-0250-01DF8E676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091DB5-8A96-EAC5-0830-461285ACC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A5CC2-5626-081F-54CE-3DA0F1EB0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67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F525A-7D93-6B4B-F96E-9C114CC35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CCF67-F344-8E9A-7909-883E0706D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41ACA-743D-ED1E-BCFF-0ED8B6B18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0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6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FDF7-F16A-0E9E-67D4-BD29904E7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60682-9771-D346-DBB5-6044D6808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68BC0-D95E-BB49-D5F4-595599B0B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7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6CF7E-988E-E834-6AD7-C6F78FE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FF9A7-48D8-B4AB-F1C3-1E7219F1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11674-8B7E-7E5F-4E58-10F0B7EF8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33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3368D-8F70-DC3A-E1D0-50E04B2A4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8715E-D918-F948-1817-DD5212036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C2617-43CF-8651-D20D-FA6D48DCA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99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637BD-7492-9685-C6EE-7CE13B7C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BD466D-EF06-76DC-C994-B03A8650B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34830A-7892-AC44-73DE-58548A10D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8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3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3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4" name="Google Shape;154;p3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3"/>
          </p:nvPr>
        </p:nvSpPr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" type="secHead">
  <p:cSld name="SECTION_HEAD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 idx="2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title" idx="3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 idx="4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title" idx="5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6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TITLE_AND_BODY_1"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1" type="twoColTx">
  <p:cSld name="TITLE_AND_TWO_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2">
  <p:cSld name="TITLE_AND_TWO_COLUMNS_1"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chart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41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APTION_ONLY">
    <p:bg>
      <p:bgPr>
        <a:solidFill>
          <a:schemeClr val="l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body" idx="1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body" idx="2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body" idx="3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body" idx="4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9" name="Google Shape;229;p42"/>
          <p:cNvSpPr txBox="1">
            <a:spLocks noGrp="1"/>
          </p:cNvSpPr>
          <p:nvPr>
            <p:ph type="body" idx="5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6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7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body" idx="8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9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body" idx="13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idx="14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15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16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body" idx="17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body" idx="18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19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body" idx="20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body" idx="21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body" idx="22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23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24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body" idx="25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26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body" idx="27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28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29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0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2" name="Google Shape;252;p42"/>
          <p:cNvSpPr txBox="1">
            <a:spLocks noGrp="1"/>
          </p:cNvSpPr>
          <p:nvPr>
            <p:ph type="body" idx="31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3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>
  <p:cSld name="CUSTOM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body" idx="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sandipanweb.wordpress.com/2016/08/29/kernel-k-means-and-cluster-evaluation/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body" idx="4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12.10.2024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6067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Segmentation Techniques: </a:t>
            </a:r>
            <a:endParaRPr sz="32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0"/>
              <a:t>Super Pixelization</a:t>
            </a:r>
            <a:endParaRPr sz="52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0"/>
              <a:t>&amp; Region Growth</a:t>
            </a:r>
            <a:endParaRPr sz="5250"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 &amp; Aiden</a:t>
            </a: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PHYS 510</a:t>
            </a:r>
            <a:endParaRPr/>
          </a:p>
        </p:txBody>
      </p:sp>
      <p:pic>
        <p:nvPicPr>
          <p:cNvPr id="266" name="Google Shape;266;p44" descr="Blue and green wave pattern. 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797" b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F0DB1-379A-2D63-C482-EF9DB0208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821020-52AD-7CB5-0E97-ABA858AB00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821020-52AD-7CB5-0E97-ABA858AB0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C6E8FABA-733D-F372-994C-07BEB488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1186C-C865-E9F3-5F95-3DC53814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DAC688C8-8E04-C029-87D3-31A744F5B805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2544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5988B-1680-5626-4EA1-AADCB8C1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0A0A3E-84AA-357D-5078-270B500216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0A0A3E-84AA-357D-5078-270B50021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0DB5EE41-B69A-F103-2BDC-35E67977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B0ABB-C27E-E872-609E-D60D76E2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4B5B3F6D-9552-E07A-7554-728E313D09D1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60688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CC5CA-C9C4-80AC-4731-46922534F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CCA0A7-F7E8-27D2-50A6-244ADDC3A8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CCA0A7-F7E8-27D2-50A6-244ADDC3A8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5084C46E-2F57-2851-E7E8-2EC0A634A6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5C56E-A542-E13F-0EA3-CAE0D5ECC7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BEA32A08-8480-CB57-AF90-43D7B4B59A8F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49363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3C50E-02F7-F0D4-B6D7-E30AAA103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9EC771-3E9B-3BC6-88AF-A2F6120185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9EC771-3E9B-3BC6-88AF-A2F612018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0F71098F-FE30-6E5A-5CC3-523321F7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3B055-3170-CF1C-6996-982E0C65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A8637D70-97F0-5222-97A3-10E5057E8E98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55740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8687-9FCC-9E54-8178-B2D5846FA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8715AE-9EF8-1A2A-E6D6-5C9035BE63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8715AE-9EF8-1A2A-E6D6-5C9035BE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8E387BE1-3FAA-228F-F4DD-F88F7717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1DB55-29FA-0371-47E8-D17009DF58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73D2982B-1CB1-9EF2-2AE8-A3307D30EB05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0967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9EB11-C8F5-B570-B755-0752AA4FA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90142D-F60E-E4B1-FE68-71C0290275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90142D-F60E-E4B1-FE68-71C029027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FF425FD-6E9E-A456-F347-FD1792F24346}"/>
              </a:ext>
            </a:extLst>
          </p:cNvPr>
          <p:cNvGrpSpPr/>
          <p:nvPr/>
        </p:nvGrpSpPr>
        <p:grpSpPr>
          <a:xfrm>
            <a:off x="1074208" y="1060058"/>
            <a:ext cx="6942261" cy="3922443"/>
            <a:chOff x="423332" y="1017725"/>
            <a:chExt cx="8183035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86BB5B4E-C74B-0AD6-ADF9-327E23792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2024"/>
            <a:stretch/>
          </p:blipFill>
          <p:spPr>
            <a:xfrm>
              <a:off x="423332" y="1017725"/>
              <a:ext cx="5366607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B66406-E81F-16B2-77D8-96D871ED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149" r="19405"/>
            <a:stretch/>
          </p:blipFill>
          <p:spPr>
            <a:xfrm>
              <a:off x="4446248" y="1017725"/>
              <a:ext cx="4160119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70DCCB0A-0B47-FEA8-ADD3-C18724A37FD4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13921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187AF-1DA7-4B5C-4600-F2B4C2CB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325E7F-1919-D1B6-A2CE-D19F9A7730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325E7F-1919-D1B6-A2CE-D19F9A773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054D36D-5032-193F-1871-824FFF2A570D}"/>
              </a:ext>
            </a:extLst>
          </p:cNvPr>
          <p:cNvGrpSpPr/>
          <p:nvPr/>
        </p:nvGrpSpPr>
        <p:grpSpPr>
          <a:xfrm>
            <a:off x="941900" y="1058794"/>
            <a:ext cx="7246452" cy="3918841"/>
            <a:chOff x="261522" y="1017725"/>
            <a:chExt cx="8570778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98C0EB28-B43E-82B5-DF1D-2CB1DAB06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672"/>
            <a:stretch/>
          </p:blipFill>
          <p:spPr>
            <a:xfrm>
              <a:off x="261522" y="1017725"/>
              <a:ext cx="5528416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871CB9-3495-ACC2-4496-0F39155C0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305" r="16121"/>
            <a:stretch/>
          </p:blipFill>
          <p:spPr>
            <a:xfrm>
              <a:off x="4663440" y="1017725"/>
              <a:ext cx="4168860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1BCE78AD-BCF4-E2A7-E6C3-191988F3B88C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708172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59608-24A0-4AC4-D4FA-2E1ABE15E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6F05FD-D3E6-72CA-0230-B6F5BAD3FC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6F05FD-D3E6-72CA-0230-B6F5BAD3F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829B9D-719C-86D1-FD98-F1E4447CDDDC}"/>
              </a:ext>
            </a:extLst>
          </p:cNvPr>
          <p:cNvGrpSpPr/>
          <p:nvPr/>
        </p:nvGrpSpPr>
        <p:grpSpPr>
          <a:xfrm>
            <a:off x="1163674" y="1065851"/>
            <a:ext cx="6834496" cy="3882332"/>
            <a:chOff x="486832" y="1017725"/>
            <a:chExt cx="8077201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1E655BE6-9378-7A31-0D12-2560C4326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2947"/>
            <a:stretch/>
          </p:blipFill>
          <p:spPr>
            <a:xfrm>
              <a:off x="486832" y="1017725"/>
              <a:ext cx="5303107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CB53ED-72C9-F80A-C1E1-3BC35D70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690" r="19992"/>
            <a:stretch/>
          </p:blipFill>
          <p:spPr>
            <a:xfrm>
              <a:off x="4206240" y="1017725"/>
              <a:ext cx="4357793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DF76319C-75AF-F746-2B0C-EA429DC25816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27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FDCE-C1D5-6F99-1063-664A9C44B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9E1AF-ECEE-A11D-669A-AE0C905AB6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9E1AF-ECEE-A11D-669A-AE0C905AB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572295A-3F7E-3312-6FA8-DC2A56ADBA30}"/>
              </a:ext>
            </a:extLst>
          </p:cNvPr>
          <p:cNvGrpSpPr/>
          <p:nvPr/>
        </p:nvGrpSpPr>
        <p:grpSpPr>
          <a:xfrm>
            <a:off x="1093156" y="1065851"/>
            <a:ext cx="6928011" cy="3886566"/>
            <a:chOff x="410632" y="1017725"/>
            <a:chExt cx="8178801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CDF56004-F650-6519-7A4C-3CBED86F5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840"/>
            <a:stretch/>
          </p:blipFill>
          <p:spPr>
            <a:xfrm>
              <a:off x="410632" y="1017725"/>
              <a:ext cx="5379307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31909-137B-5343-AED4-D0DC65387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690" r="19623"/>
            <a:stretch/>
          </p:blipFill>
          <p:spPr>
            <a:xfrm>
              <a:off x="4206240" y="1017725"/>
              <a:ext cx="4383193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387A8CDA-F520-69CE-E589-588B43345A09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15336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87EBA-3CCA-4A4C-FD9C-0DFC2DC41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888574-F931-FA4F-B8B3-5F0A5CE651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888574-F931-FA4F-B8B3-5F0A5CE65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3FB5783-DFC2-F6A7-73CC-94C25085CECE}"/>
              </a:ext>
            </a:extLst>
          </p:cNvPr>
          <p:cNvGrpSpPr/>
          <p:nvPr/>
        </p:nvGrpSpPr>
        <p:grpSpPr>
          <a:xfrm>
            <a:off x="1017528" y="1086507"/>
            <a:ext cx="7073313" cy="3959881"/>
            <a:chOff x="410632" y="1017725"/>
            <a:chExt cx="8195735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E1E14000-F409-AC47-FEB8-6CEF36D57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840"/>
            <a:stretch/>
          </p:blipFill>
          <p:spPr>
            <a:xfrm>
              <a:off x="410632" y="1017725"/>
              <a:ext cx="5379307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9ED703-470D-8723-2B9A-821B58F75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690" r="19376"/>
            <a:stretch/>
          </p:blipFill>
          <p:spPr>
            <a:xfrm>
              <a:off x="4206240" y="1017725"/>
              <a:ext cx="4400127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2B60DCE4-3560-578E-EDFE-BB6D9A8DC185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96787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CB77225C-271D-F2E2-6E7D-CDFBBE804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>
            <a:extLst>
              <a:ext uri="{FF2B5EF4-FFF2-40B4-BE49-F238E27FC236}">
                <a16:creationId xmlns:a16="http://schemas.microsoft.com/office/drawing/2014/main" id="{1EE2BAE2-6C29-859C-24F9-B77F558A6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86650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1E1E1E"/>
                </a:solidFill>
                <a:latin typeface="DM Sans" pitchFamily="2" charset="0"/>
                <a:ea typeface="Courier New"/>
                <a:cs typeface="Courier New"/>
                <a:sym typeface="Courier New"/>
              </a:rPr>
              <a:t>Throughout this presentation we’ll cover two big segmentation techniques</a:t>
            </a: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100" b="1" dirty="0" err="1">
                <a:solidFill>
                  <a:srgbClr val="1E1E1E"/>
                </a:solidFill>
              </a:rPr>
              <a:t>Superpixelization</a:t>
            </a:r>
            <a:endParaRPr lang="en-US" sz="1100" b="1" dirty="0">
              <a:solidFill>
                <a:srgbClr val="1E1E1E"/>
              </a:solidFill>
            </a:endParaRPr>
          </a:p>
          <a:p>
            <a:pPr marL="628650" lvl="1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900" b="1" dirty="0">
                <a:solidFill>
                  <a:srgbClr val="1E1E1E"/>
                </a:solidFill>
              </a:rPr>
              <a:t>Exploring k-means clustering &amp; SLIC algorithm</a:t>
            </a:r>
            <a:endParaRPr lang="en-US" sz="1100" b="1" dirty="0">
              <a:solidFill>
                <a:srgbClr val="1E1E1E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100" b="1" dirty="0">
                <a:solidFill>
                  <a:srgbClr val="1E1E1E"/>
                </a:solidFill>
              </a:rPr>
              <a:t>Region Growth</a:t>
            </a:r>
          </a:p>
          <a:p>
            <a:pPr marL="628650" lvl="1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900" b="1" dirty="0">
                <a:solidFill>
                  <a:srgbClr val="1E1E1E"/>
                </a:solidFill>
              </a:rPr>
              <a:t>Direct applications and examples</a:t>
            </a:r>
            <a:endParaRPr lang="en-US" sz="1100" b="1" dirty="0">
              <a:solidFill>
                <a:srgbClr val="1E1E1E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100" b="1" dirty="0">
                <a:solidFill>
                  <a:srgbClr val="1E1E1E"/>
                </a:solidFill>
              </a:rPr>
              <a:t>Combined pipeline</a:t>
            </a:r>
          </a:p>
          <a:p>
            <a:pPr marL="628650" lvl="1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900" b="1" dirty="0">
                <a:solidFill>
                  <a:srgbClr val="1E1E1E"/>
                </a:solidFill>
              </a:rPr>
              <a:t>Conducting region growth on superpixelized images for decreased instability and computation times 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dirty="0">
              <a:solidFill>
                <a:srgbClr val="1E1E1E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dirty="0">
              <a:solidFill>
                <a:srgbClr val="1E1E1E"/>
              </a:solidFill>
            </a:endParaRPr>
          </a:p>
        </p:txBody>
      </p:sp>
      <p:sp>
        <p:nvSpPr>
          <p:cNvPr id="272" name="Google Shape;272;p45">
            <a:extLst>
              <a:ext uri="{FF2B5EF4-FFF2-40B4-BE49-F238E27FC236}">
                <a16:creationId xmlns:a16="http://schemas.microsoft.com/office/drawing/2014/main" id="{7AE81E56-F4A2-180D-4A44-8D1735BD0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E893F-DF9E-FDA6-BCB7-39F392FD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302" y="694587"/>
            <a:ext cx="4088361" cy="41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8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6CC6F-0009-A0B5-A08B-73FAA7FD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84F7FD-78CB-1396-D26F-A87966B14C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84F7FD-78CB-1396-D26F-A87966B14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7EA06DE-B595-402A-3622-098D7DE9BC96}"/>
              </a:ext>
            </a:extLst>
          </p:cNvPr>
          <p:cNvGrpSpPr/>
          <p:nvPr/>
        </p:nvGrpSpPr>
        <p:grpSpPr>
          <a:xfrm>
            <a:off x="852909" y="1085458"/>
            <a:ext cx="7430115" cy="3998668"/>
            <a:chOff x="265639" y="1017725"/>
            <a:chExt cx="8525645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55E7A3C5-EF29-286A-967D-E187E1445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733"/>
            <a:stretch/>
          </p:blipFill>
          <p:spPr>
            <a:xfrm>
              <a:off x="265639" y="1017725"/>
              <a:ext cx="5524301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CADA6A-B90B-009E-73FF-EC343B1F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690" r="16690"/>
            <a:stretch/>
          </p:blipFill>
          <p:spPr>
            <a:xfrm>
              <a:off x="4206240" y="1017725"/>
              <a:ext cx="4585044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9E6A8455-9D66-BCB7-6969-6F99A68F5BF8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52580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657FD-1ECB-BD36-3272-ED160681B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95248-CD67-CA29-5F69-9D1E8FB62C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(Dis)Advantages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95248-CD67-CA29-5F69-9D1E8FB62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90D1DF-45C6-08A0-3648-A3642814E1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Group objects of an image based on intensity, color, etc. – Anything you can directly compare quantitatively.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Performs well with relatively large datasets, especially when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 is small.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Easy to interpret results.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 marL="165100" indent="0">
                  <a:buNone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Choice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 necessary ahead of time and optimizing is not straightforward.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Sensitive to initial centroids </a:t>
                </a:r>
                <a:r>
                  <a:rPr lang="en-US" sz="1200" i="1" dirty="0">
                    <a:latin typeface="DM Sans" pitchFamily="2" charset="0"/>
                    <a:cs typeface="Courier New" panose="02070309020205020404" pitchFamily="49" charset="0"/>
                  </a:rPr>
                  <a:t>and</a:t>
                </a: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 outliers – could require some initial data processing.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Convergence Criteria – May converge to a local minimum which may not be optimal clustering.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90D1DF-45C6-08A0-3648-A3642814E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CD60F1A4-E41D-2F5F-B12E-A3F6117AEA63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638469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Google Shape;299;p49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311699" y="1017725"/>
                <a:ext cx="8520600" cy="406639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/>
                  <a:t>The </a:t>
                </a:r>
                <a:r>
                  <a:rPr lang="en-US" sz="1200" b="1" dirty="0"/>
                  <a:t>s</a:t>
                </a:r>
                <a:r>
                  <a:rPr lang="en-US" sz="1200" dirty="0"/>
                  <a:t>imple </a:t>
                </a:r>
                <a:r>
                  <a:rPr lang="en-US" sz="1200" b="1" dirty="0"/>
                  <a:t>l</a:t>
                </a:r>
                <a:r>
                  <a:rPr lang="en-US" sz="1200" dirty="0"/>
                  <a:t>inear </a:t>
                </a:r>
                <a:r>
                  <a:rPr lang="en-US" sz="1200" b="1" dirty="0"/>
                  <a:t>i</a:t>
                </a:r>
                <a:r>
                  <a:rPr lang="en-US" sz="1200" dirty="0"/>
                  <a:t>terative </a:t>
                </a:r>
                <a:r>
                  <a:rPr lang="en-US" sz="1200" b="1" dirty="0"/>
                  <a:t>c</a:t>
                </a:r>
                <a:r>
                  <a:rPr lang="en-US" sz="1200" dirty="0"/>
                  <a:t>lustering (or </a:t>
                </a:r>
                <a:r>
                  <a:rPr lang="en-US" sz="1200" b="1" dirty="0"/>
                  <a:t>SLIC</a:t>
                </a:r>
                <a:r>
                  <a:rPr lang="en-US" sz="1200" dirty="0"/>
                  <a:t>) algorithm conducts super pixelization through an adaptation of k-means clustering in both color and spatial dimensions, while constraining calculations to a local neighborhood.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dirty="0"/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100" dirty="0"/>
                  <a:t>User designates k superpixels, which creates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superpixel cluster 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/>
                  <a:t> on gridsize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100" dirty="0"/>
                  <a:t> based off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100" dirty="0"/>
                  <a:t> total image pixels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endParaRPr lang="en-US" sz="11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</m:oMath>
                  </m:oMathPara>
                </a14:m>
                <a:endParaRPr lang="en-US" sz="1300" i="1" dirty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dirty="0"/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100" dirty="0"/>
                  <a:t>Pixels are represented in a 5D CLAB (color: lightness red/green, blue/yellow) + spatial (x,y) space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900" dirty="0"/>
              </a:p>
              <a:p>
                <a:pPr marL="0" indent="0">
                  <a:buNone/>
                </a:pPr>
                <a:endParaRPr lang="en-US" sz="11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DM Sans" pitchFamily="2" charset="0"/>
                  </a:rPr>
                  <a:t>The centers are moved to seed locations corresponding to the lowest gradient position in a 3×3 neighborhood to avoid centering a superpixel on an edge and to reduce the chance of seeding a superpixel with a noisy pixel</a:t>
                </a:r>
                <a:endParaRPr lang="en-US"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99" name="Google Shape;299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11699" y="1017725"/>
                <a:ext cx="8520600" cy="4066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0" name="Google Shape;30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SLIC — Initilization</a:t>
            </a:r>
            <a:endParaRPr dirty="0"/>
          </a:p>
        </p:txBody>
      </p:sp>
      <p:sp>
        <p:nvSpPr>
          <p:cNvPr id="302" name="Google Shape;302;p49"/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SLIC — Iterative Clustering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Google Shape;308;p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89659"/>
                <a:ext cx="4357282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Next, in the assignment step, each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associated </a:t>
                </a:r>
                <a:r>
                  <a:rPr lang="en-US" u="sng" dirty="0"/>
                  <a:t>with the nearest cluster center</a:t>
                </a:r>
                <a:r>
                  <a:rPr lang="en-US" dirty="0"/>
                  <a:t> whose search region overlaps its location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Since the expected spatial extent of a superpixel is a region of approximate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the search for similar pixels is done in a region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around the superpixel center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Once each pixel has been associated to the nearest cluster center, an update step adjusts the cluster centers to be the mean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 of all the pixels belonging to the cluster.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The L2 norm is used to compute a residual error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between the new cluster center locations and previous cluster center locations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Repeat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&lt; threshold</a:t>
                </a:r>
                <a:endParaRPr dirty="0"/>
              </a:p>
            </p:txBody>
          </p:sp>
        </mc:Choice>
        <mc:Fallback xmlns="">
          <p:sp>
            <p:nvSpPr>
              <p:cNvPr id="308" name="Google Shape;30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89659"/>
                <a:ext cx="4357282" cy="3416400"/>
              </a:xfrm>
              <a:prstGeom prst="rect">
                <a:avLst/>
              </a:prstGeom>
              <a:blipFill>
                <a:blip r:embed="rId3"/>
                <a:stretch>
                  <a:fillRect r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FD7104-3D5A-D0AA-9928-92D1E45354AB}"/>
              </a:ext>
            </a:extLst>
          </p:cNvPr>
          <p:cNvGrpSpPr/>
          <p:nvPr/>
        </p:nvGrpSpPr>
        <p:grpSpPr>
          <a:xfrm>
            <a:off x="4919781" y="1189659"/>
            <a:ext cx="4094018" cy="3139537"/>
            <a:chOff x="5092963" y="1152475"/>
            <a:chExt cx="4094018" cy="3139537"/>
          </a:xfrm>
        </p:grpSpPr>
        <p:pic>
          <p:nvPicPr>
            <p:cNvPr id="4" name="Google Shape;301;p49">
              <a:extLst>
                <a:ext uri="{FF2B5EF4-FFF2-40B4-BE49-F238E27FC236}">
                  <a16:creationId xmlns:a16="http://schemas.microsoft.com/office/drawing/2014/main" id="{AA55173A-438D-F281-A454-8587F5A2549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5945" y="1152475"/>
              <a:ext cx="4008055" cy="2019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E68B91-08DA-B321-3E9E-A190CC4AA62C}"/>
                </a:ext>
              </a:extLst>
            </p:cNvPr>
            <p:cNvSpPr txBox="1"/>
            <p:nvPr/>
          </p:nvSpPr>
          <p:spPr>
            <a:xfrm>
              <a:off x="5092963" y="3307127"/>
              <a:ext cx="409401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M Sans" pitchFamily="2" charset="0"/>
                </a:rPr>
                <a:t>Designated cluster centers, with localized neighborhoods for superpixel construction speeds up computation and makes SLIC’s complexity independent of the number of image pixels</a:t>
              </a:r>
            </a:p>
            <a:p>
              <a:endParaRPr lang="en-US" dirty="0"/>
            </a:p>
          </p:txBody>
        </p:sp>
      </p:grpSp>
      <p:sp>
        <p:nvSpPr>
          <p:cNvPr id="8" name="Google Shape;302;p49">
            <a:extLst>
              <a:ext uri="{FF2B5EF4-FFF2-40B4-BE49-F238E27FC236}">
                <a16:creationId xmlns:a16="http://schemas.microsoft.com/office/drawing/2014/main" id="{8AB36676-D4F0-962A-1AB4-0CACCB91B44C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819C90-2F27-0F7B-9AAF-741831900FF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31650"/>
              </a:xfrm>
            </p:spPr>
            <p:txBody>
              <a:bodyPr>
                <a:normAutofit/>
              </a:bodyPr>
              <a:lstStyle/>
              <a:p>
                <a:pPr marL="165100" indent="0">
                  <a:buNone/>
                </a:pPr>
                <a:r>
                  <a:rPr lang="en-US" sz="1100" dirty="0">
                    <a:latin typeface="DM Sans" pitchFamily="2" charset="0"/>
                  </a:rPr>
                  <a:t>Since we work in a 5D (or even 6D, with 3D images) space comprised of both color and spatial location, the process of finding the nearest cluster isn’t trivial:</a:t>
                </a:r>
              </a:p>
              <a:p>
                <a:pPr marL="165100" indent="0">
                  <a:buNone/>
                </a:pPr>
                <a:endParaRPr lang="en-US" sz="1100" dirty="0">
                  <a:latin typeface="DM Sans" pitchFamily="2" charset="0"/>
                  <a:sym typeface="Wingdings" panose="05000000000000000000" pitchFamily="2" charset="2"/>
                </a:endParaRPr>
              </a:p>
              <a:p>
                <a:pPr marL="165100" indent="0">
                  <a:buNone/>
                </a:pPr>
                <a:r>
                  <a:rPr lang="en-US" sz="1100" dirty="0">
                    <a:latin typeface="DM Sans" pitchFamily="2" charset="0"/>
                  </a:rPr>
                  <a:t>For large superpixels, spatial distances outweigh color proximity, giving more relative importance to spatial proximity than color and vice-versa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endParaRPr lang="en-US" sz="1100" dirty="0">
                  <a:latin typeface="DM Sans" pitchFamily="2" charset="0"/>
                </a:endParaRPr>
              </a:p>
              <a:p>
                <a:pPr marL="165100" indent="0">
                  <a:buNone/>
                </a:pPr>
                <a:r>
                  <a:rPr lang="en-US" sz="1100" dirty="0">
                    <a:latin typeface="DM Sans" pitchFamily="2" charset="0"/>
                  </a:rPr>
                  <a:t>To combine the two distances into a single measure, we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sz="1100" i="1" smtClean="0">
                        <a:latin typeface="DM Sans" pitchFamily="2" charset="0"/>
                      </a:rPr>
                      <a:t>Type equation here.</a:t>
                    </a:fld>
                  </m:oMath>
                </a14:m>
                <a:r>
                  <a:rPr lang="en-US" sz="1100" dirty="0">
                    <a:latin typeface="DM Sans" pitchFamily="2" charset="0"/>
                  </a:rPr>
                  <a:t>normalize color proximity and spatial proximity by their respective maximum distances within a cluster,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dirty="0">
                    <a:latin typeface="DM Sans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>
                    <a:latin typeface="DM Sans" pitchFamily="2" charset="0"/>
                  </a:rPr>
                  <a:t>. Doing so,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100" dirty="0">
                    <a:latin typeface="DM Sans" pitchFamily="2" charset="0"/>
                  </a:rPr>
                  <a:t> is written </a:t>
                </a:r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25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5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50" dirty="0"/>
              </a:p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25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5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50" dirty="0"/>
              </a:p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5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25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50" dirty="0"/>
              </a:p>
              <a:p>
                <a:pPr marL="165100" indent="0">
                  <a:buNone/>
                </a:pPr>
                <a:endParaRPr lang="en-US" sz="125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819C90-2F27-0F7B-9AAF-741831900F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31650"/>
              </a:xfrm>
              <a:blipFill>
                <a:blip r:embed="rId2"/>
                <a:stretch>
                  <a:fillRect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07;p50">
            <a:extLst>
              <a:ext uri="{FF2B5EF4-FFF2-40B4-BE49-F238E27FC236}">
                <a16:creationId xmlns:a16="http://schemas.microsoft.com/office/drawing/2014/main" id="{59985166-A226-83B0-9C6A-A70D6E872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SLIC — Distance Measure 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37871-D4D8-D489-2180-9F89571874CD}"/>
                  </a:ext>
                </a:extLst>
              </p:cNvPr>
              <p:cNvSpPr txBox="1"/>
              <p:nvPr/>
            </p:nvSpPr>
            <p:spPr>
              <a:xfrm>
                <a:off x="5430982" y="4330461"/>
                <a:ext cx="477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37871-D4D8-D489-2180-9F895718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982" y="4330461"/>
                <a:ext cx="477982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02;p49">
            <a:extLst>
              <a:ext uri="{FF2B5EF4-FFF2-40B4-BE49-F238E27FC236}">
                <a16:creationId xmlns:a16="http://schemas.microsoft.com/office/drawing/2014/main" id="{C6620C08-AA72-0CBE-8C00-B34E23335930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8949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58B3C-918B-579C-1FC6-15BCFE251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FD48C7-CA1A-812C-F4BA-B87477E724D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65100" indent="0">
                  <a:buNone/>
                </a:pPr>
                <a:r>
                  <a:rPr lang="en-US" sz="1100" dirty="0"/>
                  <a:t>The maximum spatial distance expected within a given cluster should correspond to the sampling interval,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100" dirty="0"/>
              </a:p>
              <a:p>
                <a:pPr marL="165100" indent="0">
                  <a:buNone/>
                </a:pPr>
                <a:endParaRPr lang="en-US" sz="1100" dirty="0"/>
              </a:p>
              <a:p>
                <a:pPr marL="165100" indent="0">
                  <a:buNone/>
                </a:pPr>
                <a:r>
                  <a:rPr lang="en-US" sz="1100" dirty="0"/>
                  <a:t>Determining the maximum color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/>
                  <a:t> is not so straightforward, as color distances can vary significantly from cluster to cluster and image to image. This problem can be avoided by fixing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/>
                  <a:t> to a constant m so that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sz="1100" dirty="0"/>
                  <a:t>becomes </a:t>
                </a:r>
              </a:p>
              <a:p>
                <a:pPr marL="165100" indent="0">
                  <a:buNone/>
                </a:pPr>
                <a:endParaRPr lang="en-US" sz="1100" dirty="0"/>
              </a:p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50" dirty="0"/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 algn="ctr">
                  <a:buNone/>
                </a:pPr>
                <a:r>
                  <a:rPr lang="en-US" sz="1100" dirty="0"/>
                  <a:t>Which simplifies to the (very useful!) form</a:t>
                </a:r>
              </a:p>
              <a:p>
                <a:pPr marL="165100" indent="0" algn="ctr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FD48C7-CA1A-812C-F4BA-B87477E72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07;p50">
            <a:extLst>
              <a:ext uri="{FF2B5EF4-FFF2-40B4-BE49-F238E27FC236}">
                <a16:creationId xmlns:a16="http://schemas.microsoft.com/office/drawing/2014/main" id="{1FE59B6C-C894-FF0A-B8EF-AA05E27742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SLIC — Distance Measure D cont.</a:t>
            </a:r>
            <a:endParaRPr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D73AD5-BDB7-459D-0B50-EA4CBD37990B}"/>
              </a:ext>
            </a:extLst>
          </p:cNvPr>
          <p:cNvSpPr/>
          <p:nvPr/>
        </p:nvSpPr>
        <p:spPr>
          <a:xfrm>
            <a:off x="5053445" y="3894043"/>
            <a:ext cx="356754" cy="35237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02;p49">
            <a:extLst>
              <a:ext uri="{FF2B5EF4-FFF2-40B4-BE49-F238E27FC236}">
                <a16:creationId xmlns:a16="http://schemas.microsoft.com/office/drawing/2014/main" id="{C867AAEC-AA65-4977-A218-D6FE2BDB0C75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243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98FF-6997-E00A-5921-76C0F348D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DC1C2A9-E305-F3D1-5B73-5A2601723D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5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5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25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2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5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25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5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50" dirty="0"/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:r>
                  <a:rPr lang="en-US" sz="1250" dirty="0"/>
                  <a:t>By defining D like this, </a:t>
                </a:r>
                <a14:m>
                  <m:oMath xmlns:m="http://schemas.openxmlformats.org/officeDocument/2006/math">
                    <m:r>
                      <a:rPr lang="en-US" sz="125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50" dirty="0"/>
                  <a:t> also allows the user to weigh the relative importance between color similarity and spatial proximity. </a:t>
                </a:r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:r>
                  <a:rPr lang="en-US" sz="1250" dirty="0">
                    <a:sym typeface="Wingdings" panose="05000000000000000000" pitchFamily="2" charset="2"/>
                  </a:rPr>
                  <a:t> </a:t>
                </a:r>
                <a:r>
                  <a:rPr lang="en-US" sz="1250" dirty="0"/>
                  <a:t>When m is large, spatial proximity is more important and the resulting superpixels are more compact (i.e., they have a lower area to perimeter ratio). </a:t>
                </a:r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:r>
                  <a:rPr lang="en-US" sz="1250" dirty="0">
                    <a:sym typeface="Wingdings" panose="05000000000000000000" pitchFamily="2" charset="2"/>
                  </a:rPr>
                  <a:t> </a:t>
                </a:r>
                <a:r>
                  <a:rPr lang="en-US" sz="1250" dirty="0"/>
                  <a:t>When m is small, the resulting superpixels adhere more tightly to image boundaries, but have less regular size and shape.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DC1C2A9-E305-F3D1-5B73-5A2601723D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07;p50">
            <a:extLst>
              <a:ext uri="{FF2B5EF4-FFF2-40B4-BE49-F238E27FC236}">
                <a16:creationId xmlns:a16="http://schemas.microsoft.com/office/drawing/2014/main" id="{D28D1B8A-E0B3-963D-6637-2C0B27CED5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SLIC —  Distance Measure D cont.</a:t>
            </a:r>
            <a:r>
              <a:rPr lang="en" baseline="30000" dirty="0"/>
              <a:t>2</a:t>
            </a:r>
            <a:endParaRPr baseline="30000" dirty="0"/>
          </a:p>
        </p:txBody>
      </p:sp>
      <p:sp>
        <p:nvSpPr>
          <p:cNvPr id="7" name="Google Shape;302;p49">
            <a:extLst>
              <a:ext uri="{FF2B5EF4-FFF2-40B4-BE49-F238E27FC236}">
                <a16:creationId xmlns:a16="http://schemas.microsoft.com/office/drawing/2014/main" id="{93079A3B-F1FD-FA17-4CB8-909A2F58B233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64658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F9F56-2B62-2F7A-FEA4-EE0E8C98C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7;p50">
            <a:extLst>
              <a:ext uri="{FF2B5EF4-FFF2-40B4-BE49-F238E27FC236}">
                <a16:creationId xmlns:a16="http://schemas.microsoft.com/office/drawing/2014/main" id="{04216843-CD52-E37E-7A16-F48CE4FAE5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SLIC —  Main Loop</a:t>
            </a:r>
            <a:endParaRPr baseline="30000" dirty="0"/>
          </a:p>
        </p:txBody>
      </p:sp>
      <p:sp>
        <p:nvSpPr>
          <p:cNvPr id="7" name="Google Shape;302;p49">
            <a:extLst>
              <a:ext uri="{FF2B5EF4-FFF2-40B4-BE49-F238E27FC236}">
                <a16:creationId xmlns:a16="http://schemas.microsoft.com/office/drawing/2014/main" id="{22B79EFA-CE0B-09D3-F73C-B3485BAB35C4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8E7C8B-B00F-8B8E-7FF8-0CCD4850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51" y="1017725"/>
            <a:ext cx="4878698" cy="39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0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/>
                <a:r>
                  <a:rPr lang="en" dirty="0"/>
                  <a:t>SLIC Example — Varying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3" name="Google Shape;313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1717"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C8D4949-D5B5-A2E2-D31A-2A49661E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590425"/>
            <a:ext cx="8505172" cy="2661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6345E-62B2-CEF2-90C9-65B9C1DB9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86" y="1590425"/>
            <a:ext cx="8520600" cy="2666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2E0DF-6B11-8BA5-AB3F-83902916B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86" y="1590425"/>
            <a:ext cx="8512886" cy="2675080"/>
          </a:xfrm>
          <a:prstGeom prst="rect">
            <a:avLst/>
          </a:prstGeom>
        </p:spPr>
      </p:pic>
      <p:sp>
        <p:nvSpPr>
          <p:cNvPr id="8" name="Google Shape;302;p49">
            <a:extLst>
              <a:ext uri="{FF2B5EF4-FFF2-40B4-BE49-F238E27FC236}">
                <a16:creationId xmlns:a16="http://schemas.microsoft.com/office/drawing/2014/main" id="{E12C5D53-B949-5D44-1428-9C9B29238D86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49BFD61F-3133-39E8-4870-19027482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1">
                <a:extLst>
                  <a:ext uri="{FF2B5EF4-FFF2-40B4-BE49-F238E27FC236}">
                    <a16:creationId xmlns:a16="http://schemas.microsoft.com/office/drawing/2014/main" id="{35D1CA51-1884-5B0B-E15C-2123195979C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/>
                <a:r>
                  <a:rPr lang="en" dirty="0"/>
                  <a:t>SLIC Example — Varying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cont.</a:t>
                </a:r>
                <a:endParaRPr dirty="0"/>
              </a:p>
            </p:txBody>
          </p:sp>
        </mc:Choice>
        <mc:Fallback xmlns="">
          <p:sp>
            <p:nvSpPr>
              <p:cNvPr id="313" name="Google Shape;313;p51">
                <a:extLst>
                  <a:ext uri="{FF2B5EF4-FFF2-40B4-BE49-F238E27FC236}">
                    <a16:creationId xmlns:a16="http://schemas.microsoft.com/office/drawing/2014/main" id="{35D1CA51-1884-5B0B-E15C-2123195979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1717"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6A66F88-8551-663F-5927-F2A727BB2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9828"/>
            <a:ext cx="9144000" cy="1743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6CE71-7B5F-D0CD-CCDE-33869D699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99828"/>
            <a:ext cx="9144000" cy="1743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5EBA0-A16E-7C04-9DBB-DC9484859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99828"/>
            <a:ext cx="9144000" cy="1750979"/>
          </a:xfrm>
          <a:prstGeom prst="rect">
            <a:avLst/>
          </a:prstGeom>
        </p:spPr>
      </p:pic>
      <p:sp>
        <p:nvSpPr>
          <p:cNvPr id="14" name="Google Shape;302;p49">
            <a:extLst>
              <a:ext uri="{FF2B5EF4-FFF2-40B4-BE49-F238E27FC236}">
                <a16:creationId xmlns:a16="http://schemas.microsoft.com/office/drawing/2014/main" id="{3F88D38C-B849-8FEE-0EC5-57C6B28BFBB5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1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body" idx="1"/>
          </p:nvPr>
        </p:nvSpPr>
        <p:spPr>
          <a:xfrm>
            <a:off x="311700" y="1386650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1E1E1E"/>
                </a:solidFill>
                <a:latin typeface="DM Sans" pitchFamily="2" charset="0"/>
                <a:ea typeface="Courier New"/>
                <a:cs typeface="Courier New"/>
                <a:sym typeface="Courier New"/>
              </a:rPr>
              <a:t>Image segmentation: partitioning an image into meaningful regions for easier analysis and interpretation. </a:t>
            </a: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1E1E1E"/>
                </a:solidFill>
                <a:latin typeface="DM Sans" pitchFamily="2" charset="0"/>
                <a:ea typeface="Courier New"/>
                <a:cs typeface="Courier New"/>
                <a:sym typeface="Courier New"/>
              </a:rPr>
              <a:t>Superpixelization: Replacing the rigid structure of individual pixels with delineated regions that preserve meaningful content in the image</a:t>
            </a: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rgbClr val="1E1E1E"/>
                </a:solidFill>
                <a:latin typeface="DM Sans" pitchFamily="2" charset="0"/>
                <a:ea typeface="Courier New"/>
                <a:cs typeface="Courier New"/>
                <a:sym typeface="Courier New"/>
              </a:rPr>
              <a:t>By reducing the computational complexity and preserving essential image features, super-pixelization serves as a powerful preprocessing step that enhances the efficiency and accuracy of subsequent segmentation tasks. </a:t>
            </a: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1E1E1E"/>
              </a:solidFill>
            </a:endParaRPr>
          </a:p>
        </p:txBody>
      </p:sp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 and Superpixels</a:t>
            </a:r>
            <a:endParaRPr/>
          </a:p>
        </p:txBody>
      </p:sp>
      <p:pic>
        <p:nvPicPr>
          <p:cNvPr id="273" name="Google Shape;273;p45"/>
          <p:cNvPicPr preferRelativeResize="0"/>
          <p:nvPr/>
        </p:nvPicPr>
        <p:blipFill rotWithShape="1">
          <a:blip r:embed="rId3">
            <a:alphaModFix/>
          </a:blip>
          <a:srcRect l="1322" t="1554" r="1448" b="1263"/>
          <a:stretch/>
        </p:blipFill>
        <p:spPr>
          <a:xfrm>
            <a:off x="4839200" y="1432450"/>
            <a:ext cx="3941125" cy="28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Google Shape;319;p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SLIC — Balancing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dirty="0"/>
                  <a:t> and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9" name="Google Shape;319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1717"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Google Shape;320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4925318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To the right is a fluorescent image of some cultured retinal neurons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Many different cell bodies (potential segments)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Segments have largely irregular vs. amorphous shapes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Want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to be set to properly capture boundaries, and enough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to pull out enough features 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General goal of encapsulating/summarizing local features into superpixels that reflect target segments properties, without creating unnecessarily complicated borders</a:t>
                </a:r>
              </a:p>
              <a:p>
                <a:pPr marL="171450" indent="-17145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endParaRPr dirty="0"/>
              </a:p>
            </p:txBody>
          </p:sp>
        </mc:Choice>
        <mc:Fallback xmlns="">
          <p:sp>
            <p:nvSpPr>
              <p:cNvPr id="320" name="Google Shape;320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4925318" cy="3416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1" name="Google Shape;321;p52"/>
          <p:cNvPicPr preferRelativeResize="0"/>
          <p:nvPr/>
        </p:nvPicPr>
        <p:blipFill rotWithShape="1">
          <a:blip r:embed="rId5">
            <a:alphaModFix/>
          </a:blip>
          <a:srcRect l="67736" t="9007" r="5073" b="4043"/>
          <a:stretch/>
        </p:blipFill>
        <p:spPr>
          <a:xfrm>
            <a:off x="5410268" y="1152475"/>
            <a:ext cx="3422032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02;p49">
            <a:extLst>
              <a:ext uri="{FF2B5EF4-FFF2-40B4-BE49-F238E27FC236}">
                <a16:creationId xmlns:a16="http://schemas.microsoft.com/office/drawing/2014/main" id="{B5632B77-77A5-66DA-CB28-CD4065824538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9D4D71C-9A5D-23BF-4A05-47BE93981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Google Shape;319;p52">
                <a:extLst>
                  <a:ext uri="{FF2B5EF4-FFF2-40B4-BE49-F238E27FC236}">
                    <a16:creationId xmlns:a16="http://schemas.microsoft.com/office/drawing/2014/main" id="{F96B1074-F6B3-6937-830B-6CA618D0686E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SLIC — Balancing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dirty="0"/>
                  <a:t> and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9" name="Google Shape;319;p52">
                <a:extLst>
                  <a:ext uri="{FF2B5EF4-FFF2-40B4-BE49-F238E27FC236}">
                    <a16:creationId xmlns:a16="http://schemas.microsoft.com/office/drawing/2014/main" id="{F96B1074-F6B3-6937-830B-6CA618D0686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1717"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Google Shape;320;p52">
                <a:extLst>
                  <a:ext uri="{FF2B5EF4-FFF2-40B4-BE49-F238E27FC236}">
                    <a16:creationId xmlns:a16="http://schemas.microsoft.com/office/drawing/2014/main" id="{826ABFD7-A9A0-24A8-85F5-3EFF1AAD19D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017725"/>
                <a:ext cx="8132645" cy="21933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𝟓𝟎𝟎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𝟒𝟎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is high, has highly structured pixels that don’t necessarily correspond to feature boundaries</a:t>
                </a:r>
              </a:p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𝟓𝟎𝟎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𝟓</m:t>
                    </m:r>
                  </m:oMath>
                </a14:m>
                <a:r>
                  <a:rPr lang="en-US" b="0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</a:t>
                </a:r>
                <a:r>
                  <a:rPr lang="en-US" b="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b="0" dirty="0">
                    <a:sym typeface="Wingdings" panose="05000000000000000000" pitchFamily="2" charset="2"/>
                  </a:rPr>
                  <a:t>is moderate, allowing pixels to capture feature boundaries with semi-regular shapes</a:t>
                </a:r>
              </a:p>
              <a:p>
                <a:pPr marL="228600" indent="-228600" algn="ctr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𝟓𝟎𝟎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𝟎𝟓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is small, very closely following feature boundaries but with incomprehensible pixels</a:t>
                </a:r>
              </a:p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20" name="Google Shape;320;p52">
                <a:extLst>
                  <a:ext uri="{FF2B5EF4-FFF2-40B4-BE49-F238E27FC236}">
                    <a16:creationId xmlns:a16="http://schemas.microsoft.com/office/drawing/2014/main" id="{826ABFD7-A9A0-24A8-85F5-3EFF1AAD19D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17725"/>
                <a:ext cx="8132645" cy="2193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302;p49">
            <a:extLst>
              <a:ext uri="{FF2B5EF4-FFF2-40B4-BE49-F238E27FC236}">
                <a16:creationId xmlns:a16="http://schemas.microsoft.com/office/drawing/2014/main" id="{4B6CDCFF-9D2C-695D-4610-9BEB09DE1613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897B8-F9F8-9A48-99E8-C63604DAE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44" y="2035136"/>
            <a:ext cx="8800512" cy="2765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93F8BC-AA9B-2FCA-B96B-56F5588D6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44" y="2035136"/>
            <a:ext cx="8730534" cy="2754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647F9-EE1E-32E5-063F-DF71DFECE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43" y="2035136"/>
            <a:ext cx="8868347" cy="27686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39C0AF3-D996-33F8-FFB5-E9FBC36497EE}"/>
              </a:ext>
            </a:extLst>
          </p:cNvPr>
          <p:cNvSpPr/>
          <p:nvPr/>
        </p:nvSpPr>
        <p:spPr>
          <a:xfrm>
            <a:off x="5136571" y="541773"/>
            <a:ext cx="467593" cy="46185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1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00A7A8C-9A43-D36F-883E-BBAB2F8E1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Google Shape;319;p52">
                <a:extLst>
                  <a:ext uri="{FF2B5EF4-FFF2-40B4-BE49-F238E27FC236}">
                    <a16:creationId xmlns:a16="http://schemas.microsoft.com/office/drawing/2014/main" id="{A68DCB02-AA27-B8ED-E3AA-7205A7D4784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SLIC — Balancing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dirty="0"/>
                  <a:t> and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9" name="Google Shape;319;p52">
                <a:extLst>
                  <a:ext uri="{FF2B5EF4-FFF2-40B4-BE49-F238E27FC236}">
                    <a16:creationId xmlns:a16="http://schemas.microsoft.com/office/drawing/2014/main" id="{A68DCB02-AA27-B8ED-E3AA-7205A7D478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1717"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Google Shape;320;p52">
                <a:extLst>
                  <a:ext uri="{FF2B5EF4-FFF2-40B4-BE49-F238E27FC236}">
                    <a16:creationId xmlns:a16="http://schemas.microsoft.com/office/drawing/2014/main" id="{DFDB9BFE-1EA1-61E2-F86D-A09FA4B85C5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017725"/>
                <a:ext cx="8132645" cy="120593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𝟐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is high, has highly structured pixels that don’t necessarily correspond to feature boundaries</a:t>
                </a:r>
              </a:p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𝟐</m:t>
                    </m:r>
                  </m:oMath>
                </a14:m>
                <a:r>
                  <a:rPr lang="en-US" b="0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</a:t>
                </a:r>
                <a:r>
                  <a:rPr lang="en-US" b="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b="0" dirty="0">
                    <a:sym typeface="Wingdings" panose="05000000000000000000" pitchFamily="2" charset="2"/>
                  </a:rPr>
                  <a:t>is moderate, allowing pixels to capture feature boundaries with semi-regular shapes</a:t>
                </a:r>
              </a:p>
              <a:p>
                <a:pPr marL="228600" indent="-228600" algn="ctr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𝟓𝟎𝟎𝟎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𝟐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is small, very closely following feature boundaries but with incomprehensible pixels</a:t>
                </a:r>
              </a:p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20" name="Google Shape;320;p52">
                <a:extLst>
                  <a:ext uri="{FF2B5EF4-FFF2-40B4-BE49-F238E27FC236}">
                    <a16:creationId xmlns:a16="http://schemas.microsoft.com/office/drawing/2014/main" id="{DFDB9BFE-1EA1-61E2-F86D-A09FA4B85C5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17725"/>
                <a:ext cx="8132645" cy="1205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302;p49">
            <a:extLst>
              <a:ext uri="{FF2B5EF4-FFF2-40B4-BE49-F238E27FC236}">
                <a16:creationId xmlns:a16="http://schemas.microsoft.com/office/drawing/2014/main" id="{B9B6B55E-8B84-79D8-B256-CE2221345100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3D9762-D789-E74C-E6A4-87323364D490}"/>
              </a:ext>
            </a:extLst>
          </p:cNvPr>
          <p:cNvSpPr/>
          <p:nvPr/>
        </p:nvSpPr>
        <p:spPr>
          <a:xfrm>
            <a:off x="3965848" y="534637"/>
            <a:ext cx="390594" cy="385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D8E9F-1DC9-675F-13E5-2BFDE3A75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50474"/>
            <a:ext cx="9144000" cy="2885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025A9-1512-00A0-5634-4A6A97733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50474"/>
            <a:ext cx="9144000" cy="2873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C254E7-92CB-2395-99D0-A68B82CF0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68181"/>
            <a:ext cx="9144000" cy="28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7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3;p51">
            <a:extLst>
              <a:ext uri="{FF2B5EF4-FFF2-40B4-BE49-F238E27FC236}">
                <a16:creationId xmlns:a16="http://schemas.microsoft.com/office/drawing/2014/main" id="{5EE438D7-D2CD-EDE9-B760-7785B80D57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dirty="0"/>
              <a:t>SLIC — </a:t>
            </a:r>
            <a:r>
              <a:rPr lang="en-US" dirty="0"/>
              <a:t>Further Considerations</a:t>
            </a:r>
            <a:endParaRPr dirty="0"/>
          </a:p>
        </p:txBody>
      </p:sp>
      <p:sp>
        <p:nvSpPr>
          <p:cNvPr id="6" name="Google Shape;320;p52">
            <a:extLst>
              <a:ext uri="{FF2B5EF4-FFF2-40B4-BE49-F238E27FC236}">
                <a16:creationId xmlns:a16="http://schemas.microsoft.com/office/drawing/2014/main" id="{2B8E6674-1F71-62BA-0786-3AA4DB2DE3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52474"/>
            <a:ext cx="8098009" cy="399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SLIC can be done on grayscale images, or 3D voxels by taking away color dimensions and adding a spatial dimension to distance calculations: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i="1" dirty="0"/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i="1" dirty="0"/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i="1" dirty="0"/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i="1" dirty="0"/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i="1" dirty="0"/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SLIC does not explicitly enforce connectivity! </a:t>
            </a:r>
          </a:p>
          <a:p>
            <a:pPr marL="16510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At the end of the clustering procedure, some “orphaned” pixels that do not belong to the same connected component as their cluster center may remain. 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To correct for this, such pixels are assigned the label of the nearest cluster center using a connected components algorithm. </a:t>
            </a:r>
            <a:endParaRPr lang="en-US" i="1" dirty="0"/>
          </a:p>
        </p:txBody>
      </p:sp>
      <p:sp>
        <p:nvSpPr>
          <p:cNvPr id="7" name="Google Shape;302;p49">
            <a:extLst>
              <a:ext uri="{FF2B5EF4-FFF2-40B4-BE49-F238E27FC236}">
                <a16:creationId xmlns:a16="http://schemas.microsoft.com/office/drawing/2014/main" id="{1B15D92B-4DB4-333A-9250-37431DC80497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49EDCC-6FAC-035F-D337-1D2AE23BFD9A}"/>
                  </a:ext>
                </a:extLst>
              </p:cNvPr>
              <p:cNvSpPr txBox="1"/>
              <p:nvPr/>
            </p:nvSpPr>
            <p:spPr>
              <a:xfrm>
                <a:off x="1160303" y="1565696"/>
                <a:ext cx="6400800" cy="218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651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200" dirty="0">
                    <a:latin typeface="DM Sans" pitchFamily="2" charset="0"/>
                  </a:rPr>
                  <a:t>   </a:t>
                </a:r>
                <a:r>
                  <a:rPr lang="en-US" sz="1200" dirty="0">
                    <a:latin typeface="DM Sans" pitchFamily="2" charset="0"/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:r>
                  <a:rPr lang="en-US" sz="1100" i="1" dirty="0">
                    <a:latin typeface="DM Sans" pitchFamily="2" charset="0"/>
                  </a:rPr>
                  <a:t>(just brightness, for grayscale)</a:t>
                </a:r>
              </a:p>
              <a:p>
                <a:pPr marL="165100" indent="0" algn="ctr">
                  <a:buNone/>
                </a:pPr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200" dirty="0">
                    <a:latin typeface="DM Sans" pitchFamily="2" charset="0"/>
                  </a:rPr>
                  <a:t>   </a:t>
                </a:r>
                <a:r>
                  <a:rPr lang="en-US" sz="1200" dirty="0">
                    <a:latin typeface="DM Sans" pitchFamily="2" charset="0"/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:r>
                  <a:rPr lang="en-US" sz="1100" i="1" dirty="0">
                    <a:latin typeface="DM Sans" pitchFamily="2" charset="0"/>
                  </a:rPr>
                  <a:t>(add z-dimension, for voxels)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49EDCC-6FAC-035F-D337-1D2AE23BF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303" y="1565696"/>
                <a:ext cx="6400800" cy="2182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165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2B4B6-AA08-2D91-AD62-48DADAB8F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4"/>
            <a:ext cx="5382519" cy="3689689"/>
          </a:xfrm>
        </p:spPr>
        <p:txBody>
          <a:bodyPr>
            <a:normAutofit/>
          </a:bodyPr>
          <a:lstStyle/>
          <a:p>
            <a:r>
              <a:rPr lang="en-US" dirty="0"/>
              <a:t>An example of application in biomedical imaging – mitochondria segmentation from electron micrographs (EM)</a:t>
            </a:r>
          </a:p>
          <a:p>
            <a:endParaRPr lang="en-US" dirty="0"/>
          </a:p>
          <a:p>
            <a:r>
              <a:rPr lang="en-US" dirty="0"/>
              <a:t>Large images where reducing the resolution is not an option: segmentation via graph cuts over pixel-grid would be intractable</a:t>
            </a:r>
          </a:p>
          <a:p>
            <a:pPr marL="635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000" dirty="0">
                <a:sym typeface="Wingdings" panose="05000000000000000000" pitchFamily="2" charset="2"/>
              </a:rPr>
              <a:t>Quickly create supervoxels and proceed with graph cut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en-US" sz="10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en-US" sz="1000" dirty="0">
              <a:sym typeface="Wingdings" panose="05000000000000000000" pitchFamily="2" charset="2"/>
            </a:endParaRPr>
          </a:p>
          <a:p>
            <a:pPr marL="393700" indent="-228600">
              <a:buAutoNum type="alphaLcParenBoth"/>
            </a:pPr>
            <a:r>
              <a:rPr lang="en-US" dirty="0"/>
              <a:t>SLIC superpixels from an EM slice </a:t>
            </a:r>
          </a:p>
          <a:p>
            <a:pPr marL="393700" indent="-228600">
              <a:buAutoNum type="alphaLcParenBoth"/>
            </a:pPr>
            <a:r>
              <a:rPr lang="en-US" dirty="0"/>
              <a:t>Segmentation via graph-cuts on pixels </a:t>
            </a:r>
          </a:p>
          <a:p>
            <a:pPr marL="393700" indent="-228600">
              <a:buAutoNum type="alphaLcParenBoth"/>
            </a:pPr>
            <a:r>
              <a:rPr lang="en-US" dirty="0"/>
              <a:t>SLIC supervoxels on a 1,024×1,024×600 volume</a:t>
            </a:r>
          </a:p>
          <a:p>
            <a:pPr marL="393700" indent="-228600">
              <a:buAutoNum type="alphaLcParenBoth"/>
            </a:pPr>
            <a:r>
              <a:rPr lang="en-US" dirty="0"/>
              <a:t>Extracted Mitochondria from supervoxels</a:t>
            </a:r>
          </a:p>
          <a:p>
            <a:pPr marL="393700" indent="-228600">
              <a:buAutoNum type="alphaLcParenBoth"/>
            </a:pPr>
            <a:r>
              <a:rPr lang="en-US" dirty="0"/>
              <a:t>Segmentation performance comparing SLIC supervoxels versus cubes of similar size for the volume in (c).</a:t>
            </a:r>
          </a:p>
          <a:p>
            <a:pPr marL="393700" indent="-228600">
              <a:buAutoNum type="alphaLcParenBoth"/>
            </a:pPr>
            <a:endParaRPr lang="en-US" dirty="0"/>
          </a:p>
          <a:p>
            <a:pPr marL="393700" indent="-228600">
              <a:buAutoNum type="alphaLcParenBoth"/>
            </a:pPr>
            <a:endParaRPr lang="en-US" dirty="0"/>
          </a:p>
          <a:p>
            <a:pPr marL="165100" indent="0">
              <a:buNone/>
            </a:pPr>
            <a:r>
              <a:rPr lang="en-US" b="0" i="1" dirty="0">
                <a:solidFill>
                  <a:schemeClr val="bg2"/>
                </a:solidFill>
                <a:effectLst/>
                <a:latin typeface="DM Sans" pitchFamily="2" charset="0"/>
              </a:rPr>
              <a:t>Achanta, R., </a:t>
            </a:r>
            <a:r>
              <a:rPr lang="en-US" b="0" i="1" dirty="0" err="1">
                <a:solidFill>
                  <a:schemeClr val="bg2"/>
                </a:solidFill>
                <a:effectLst/>
                <a:latin typeface="DM Sans" pitchFamily="2" charset="0"/>
              </a:rPr>
              <a:t>Shaji</a:t>
            </a:r>
            <a:r>
              <a:rPr lang="en-US" b="0" i="1" dirty="0">
                <a:solidFill>
                  <a:schemeClr val="bg2"/>
                </a:solidFill>
                <a:effectLst/>
                <a:latin typeface="DM Sans" pitchFamily="2" charset="0"/>
              </a:rPr>
              <a:t>, A., Smith, K., </a:t>
            </a:r>
            <a:r>
              <a:rPr lang="en-US" b="0" i="1" dirty="0" err="1">
                <a:solidFill>
                  <a:schemeClr val="bg2"/>
                </a:solidFill>
                <a:effectLst/>
                <a:latin typeface="DM Sans" pitchFamily="2" charset="0"/>
              </a:rPr>
              <a:t>Lucchi</a:t>
            </a:r>
            <a:r>
              <a:rPr lang="en-US" b="0" i="1" dirty="0">
                <a:solidFill>
                  <a:schemeClr val="bg2"/>
                </a:solidFill>
                <a:effectLst/>
                <a:latin typeface="DM Sans" pitchFamily="2" charset="0"/>
              </a:rPr>
              <a:t>, A., </a:t>
            </a:r>
            <a:r>
              <a:rPr lang="en-US" b="0" i="1" dirty="0" err="1">
                <a:solidFill>
                  <a:schemeClr val="bg2"/>
                </a:solidFill>
                <a:effectLst/>
                <a:latin typeface="DM Sans" pitchFamily="2" charset="0"/>
              </a:rPr>
              <a:t>Fua</a:t>
            </a:r>
            <a:r>
              <a:rPr lang="en-US" b="0" i="1" dirty="0">
                <a:solidFill>
                  <a:schemeClr val="bg2"/>
                </a:solidFill>
                <a:effectLst/>
                <a:latin typeface="DM Sans" pitchFamily="2" charset="0"/>
              </a:rPr>
              <a:t>, P., &amp; </a:t>
            </a:r>
            <a:r>
              <a:rPr lang="en-US" b="0" i="1" dirty="0" err="1">
                <a:solidFill>
                  <a:schemeClr val="bg2"/>
                </a:solidFill>
                <a:effectLst/>
                <a:latin typeface="DM Sans" pitchFamily="2" charset="0"/>
              </a:rPr>
              <a:t>Süsstrunk</a:t>
            </a:r>
            <a:r>
              <a:rPr lang="en-US" b="0" i="1" dirty="0">
                <a:solidFill>
                  <a:schemeClr val="bg2"/>
                </a:solidFill>
                <a:effectLst/>
                <a:latin typeface="DM Sans" pitchFamily="2" charset="0"/>
              </a:rPr>
              <a:t>, S. (2012). SLIC Superpixels Compared to State-of-the-Art Superpixel Methods. IEEE Transactions on Pattern Analysis and Machine Intelligence.</a:t>
            </a:r>
          </a:p>
          <a:p>
            <a:pPr marL="393700" indent="-228600">
              <a:buAutoNum type="alphaLcParenBoth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6F356-3160-A6D6-EACC-CA62BA31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204" y="1152474"/>
            <a:ext cx="2415070" cy="3689689"/>
          </a:xfrm>
          <a:prstGeom prst="rect">
            <a:avLst/>
          </a:prstGeom>
        </p:spPr>
      </p:pic>
      <p:sp>
        <p:nvSpPr>
          <p:cNvPr id="6" name="Google Shape;302;p49">
            <a:extLst>
              <a:ext uri="{FF2B5EF4-FFF2-40B4-BE49-F238E27FC236}">
                <a16:creationId xmlns:a16="http://schemas.microsoft.com/office/drawing/2014/main" id="{1331A05B-E6B5-7FD1-30E8-D2D9B78EF3BB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Google Shape;313;p51">
            <a:extLst>
              <a:ext uri="{FF2B5EF4-FFF2-40B4-BE49-F238E27FC236}">
                <a16:creationId xmlns:a16="http://schemas.microsoft.com/office/drawing/2014/main" id="{7807619C-F4D8-2B9A-9580-18B0113D9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dirty="0"/>
              <a:t>SLIC — </a:t>
            </a:r>
            <a:r>
              <a:rPr lang="en-US" dirty="0"/>
              <a:t>Further Considerations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01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E2CCB017-EB0F-3E30-AEF7-67FCBE0E4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>
            <a:extLst>
              <a:ext uri="{FF2B5EF4-FFF2-40B4-BE49-F238E27FC236}">
                <a16:creationId xmlns:a16="http://schemas.microsoft.com/office/drawing/2014/main" id="{BEB8AB61-4E8A-FA62-3CEF-7D6B3CC46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7724"/>
            <a:ext cx="4473900" cy="3958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Start at a point in a region and expand outward within that region.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Process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Choose the initial point (seed) in an image within the area you want to isolate. 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Compare distance of surrounding pixels in RGB-space individually.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If the distance is less than a designated threshold, that pixel is added to the queue.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If greater, do not add to processing queue.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Repeat until queue is empty.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Note that distance is still the usual Euclidean distance metric!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1E1E1E"/>
              </a:solidFill>
            </a:endParaRPr>
          </a:p>
        </p:txBody>
      </p:sp>
      <p:sp>
        <p:nvSpPr>
          <p:cNvPr id="272" name="Google Shape;272;p45">
            <a:extLst>
              <a:ext uri="{FF2B5EF4-FFF2-40B4-BE49-F238E27FC236}">
                <a16:creationId xmlns:a16="http://schemas.microsoft.com/office/drawing/2014/main" id="{ABEC776A-730D-7DB6-3D2C-E1C79E7A39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Region Growing</a:t>
            </a:r>
            <a:br>
              <a:rPr lang="en-US" b="1" i="1" dirty="0"/>
            </a:br>
            <a:endParaRPr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A9BBF-B373-982C-F7FA-48649963ED1A}"/>
              </a:ext>
            </a:extLst>
          </p:cNvPr>
          <p:cNvSpPr txBox="1"/>
          <p:nvPr/>
        </p:nvSpPr>
        <p:spPr>
          <a:xfrm>
            <a:off x="5262741" y="4171397"/>
            <a:ext cx="347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NV5 Geospatial Software Documentation, 2024,</a:t>
            </a:r>
          </a:p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https://nv5geospatialsoftware.com</a:t>
            </a:r>
          </a:p>
        </p:txBody>
      </p:sp>
      <p:pic>
        <p:nvPicPr>
          <p:cNvPr id="5" name="Picture 4" descr="A close-up of a grey surface&#10;&#10;Description automatically generated">
            <a:extLst>
              <a:ext uri="{FF2B5EF4-FFF2-40B4-BE49-F238E27FC236}">
                <a16:creationId xmlns:a16="http://schemas.microsoft.com/office/drawing/2014/main" id="{C0728FD9-275C-9546-13E0-DB2395A1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60662"/>
            <a:ext cx="2679382" cy="38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16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B72CBAF0-CCB2-E3C4-36F3-E90F23E8C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>
            <a:extLst>
              <a:ext uri="{FF2B5EF4-FFF2-40B4-BE49-F238E27FC236}">
                <a16:creationId xmlns:a16="http://schemas.microsoft.com/office/drawing/2014/main" id="{FF6B4A16-453E-BFE7-2D02-93BEC6CCF2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7724"/>
            <a:ext cx="4473900" cy="3958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1E1E1E"/>
              </a:solidFill>
            </a:endParaRPr>
          </a:p>
        </p:txBody>
      </p:sp>
      <p:sp>
        <p:nvSpPr>
          <p:cNvPr id="272" name="Google Shape;272;p45">
            <a:extLst>
              <a:ext uri="{FF2B5EF4-FFF2-40B4-BE49-F238E27FC236}">
                <a16:creationId xmlns:a16="http://schemas.microsoft.com/office/drawing/2014/main" id="{8B3A646C-D364-2D1C-425C-D340F04B39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Region Growing – Main Loop</a:t>
            </a:r>
            <a:br>
              <a:rPr lang="en-US" b="1" i="1" dirty="0"/>
            </a:br>
            <a:endParaRPr i="1" dirty="0"/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8610C4A-B240-DC31-4173-DDCE4BDD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233" y="1240417"/>
            <a:ext cx="5439534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9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D377-E8B8-5316-E038-FD8FF4B1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-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AD404-C3E8-19C8-F4D5-DE715E89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1464" y="2079451"/>
            <a:ext cx="2475726" cy="24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53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402B7-F08C-645E-4D81-20EE729E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CFCF-3257-2CFA-14D8-68CE1550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-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3F129-6EE7-CB9A-1088-7145104E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02245" y="2072524"/>
            <a:ext cx="2475726" cy="24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04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6F18-F86C-E3C9-8D1B-3B9B9029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1066-27F9-1895-4D4C-CCA1E754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-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2C7FB-C563-92E6-FEF3-B7752801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5318" y="2086708"/>
            <a:ext cx="2475726" cy="24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5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4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6650"/>
                <a:ext cx="44739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Separate the data into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𝑘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 groups that are comparable with one another but different from data in other groups.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endParaRPr lang="en-US" sz="1050" dirty="0">
                  <a:solidFill>
                    <a:srgbClr val="1E1E1E"/>
                  </a:solidFill>
                  <a:latin typeface="DM Sans" pitchFamily="2" charset="0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Process: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Randomly initialize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𝑘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 data points called cluster centroids.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Categorize each item in the data set based on distance to closest centroid.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Update the centroids based on the average of all data points in the cluster.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Repeat this process for a given number of iterations or a designated convergence threshold,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𝜖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endParaRPr lang="en-US" sz="1050" dirty="0">
                  <a:solidFill>
                    <a:srgbClr val="1E1E1E"/>
                  </a:solidFill>
                  <a:latin typeface="DM Sans" pitchFamily="2" charset="0"/>
                  <a:ea typeface="Courier New"/>
                  <a:cs typeface="Courier New"/>
                  <a:sym typeface="Courier New"/>
                </a:endParaRP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The OpenCV package in Python has a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𝑘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-means function built in:</a:t>
                </a:r>
              </a:p>
              <a:p>
                <a:pPr marL="0" lvl="0" indent="0" algn="ctr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dirty="0">
                    <a:solidFill>
                      <a:srgbClr val="1E1E1E"/>
                    </a:solidFill>
                    <a:latin typeface="Courier New" panose="02070309020205020404" pitchFamily="49" charset="0"/>
                    <a:ea typeface="Courier New"/>
                    <a:cs typeface="Courier New" panose="02070309020205020404" pitchFamily="49" charset="0"/>
                    <a:sym typeface="Courier New"/>
                  </a:rPr>
                  <a:t>cv2.kmeans(</a:t>
                </a:r>
                <a:r>
                  <a:rPr lang="en-US" sz="1050" dirty="0" err="1">
                    <a:solidFill>
                      <a:srgbClr val="1E1E1E"/>
                    </a:solidFill>
                    <a:latin typeface="Courier New" panose="02070309020205020404" pitchFamily="49" charset="0"/>
                    <a:ea typeface="Courier New"/>
                    <a:cs typeface="Courier New" panose="02070309020205020404" pitchFamily="49" charset="0"/>
                    <a:sym typeface="Courier New"/>
                  </a:rPr>
                  <a:t>img</a:t>
                </a:r>
                <a:r>
                  <a:rPr lang="en-US" sz="1050" dirty="0">
                    <a:solidFill>
                      <a:srgbClr val="1E1E1E"/>
                    </a:solidFill>
                    <a:latin typeface="Courier New" panose="02070309020205020404" pitchFamily="49" charset="0"/>
                    <a:ea typeface="Courier New"/>
                    <a:cs typeface="Courier New" panose="02070309020205020404" pitchFamily="49" charset="0"/>
                    <a:sym typeface="Courier New"/>
                  </a:rPr>
                  <a:t>, k, None, criterion, attempts, 	cv2.KMEANS_RANDOM_CENTERS)</a:t>
                </a:r>
              </a:p>
            </p:txBody>
          </p:sp>
        </mc:Choice>
        <mc:Fallback>
          <p:sp>
            <p:nvSpPr>
              <p:cNvPr id="271" name="Google Shape;271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6650"/>
                <a:ext cx="44739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i="1" dirty="0"/>
                  <a:t>-Means Clustering</a:t>
                </a:r>
                <a:endParaRPr i="1" dirty="0"/>
              </a:p>
            </p:txBody>
          </p:sp>
        </mc:Choice>
        <mc:Fallback xmlns="">
          <p:sp>
            <p:nvSpPr>
              <p:cNvPr id="272" name="Google Shape;272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4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29F8E14-9D63-250F-E546-D9CB4D9B0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762" y="364815"/>
            <a:ext cx="3822174" cy="3822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676CE5-003D-6F0D-FA37-B30E00D03FED}"/>
              </a:ext>
            </a:extLst>
          </p:cNvPr>
          <p:cNvSpPr txBox="1"/>
          <p:nvPr/>
        </p:nvSpPr>
        <p:spPr>
          <a:xfrm>
            <a:off x="5262741" y="4171397"/>
            <a:ext cx="347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Sandipan Dey, 2023, https://sandipanweb.wordpress.com</a:t>
            </a:r>
          </a:p>
        </p:txBody>
      </p:sp>
      <p:sp>
        <p:nvSpPr>
          <p:cNvPr id="2" name="Google Shape;302;p49">
            <a:extLst>
              <a:ext uri="{FF2B5EF4-FFF2-40B4-BE49-F238E27FC236}">
                <a16:creationId xmlns:a16="http://schemas.microsoft.com/office/drawing/2014/main" id="{1EC3B47B-A4A2-43F9-C1A4-180D43EF8CFD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636A3-BCBE-D239-A8E1-FF4D73FBD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7DF76-C7C1-AFF7-746E-D1BFF8DE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-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7D5B5-7128-0C20-7CE2-3CF37FEB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8391" y="2036239"/>
            <a:ext cx="2475726" cy="24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44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BC9A5-82C1-5220-E0C9-FF84FB1E8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F668-F803-09A0-0E88-600D1905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- Concept</a:t>
            </a:r>
          </a:p>
        </p:txBody>
      </p:sp>
      <p:pic>
        <p:nvPicPr>
          <p:cNvPr id="5" name="Picture 4" descr="A red green and white squares with a black circle and a letter s&#10;&#10;Description automatically generated">
            <a:extLst>
              <a:ext uri="{FF2B5EF4-FFF2-40B4-BE49-F238E27FC236}">
                <a16:creationId xmlns:a16="http://schemas.microsoft.com/office/drawing/2014/main" id="{32B7DA4B-B230-546D-438E-9F35F40C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810" y="1451431"/>
            <a:ext cx="3247044" cy="32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7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858DB-E319-DA25-C6F5-60CBA5B33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A267F3-F1AF-3064-4AD2-AFF6BCFA98A7}"/>
              </a:ext>
            </a:extLst>
          </p:cNvPr>
          <p:cNvGrpSpPr/>
          <p:nvPr/>
        </p:nvGrpSpPr>
        <p:grpSpPr>
          <a:xfrm>
            <a:off x="876299" y="1017726"/>
            <a:ext cx="7086601" cy="3937513"/>
            <a:chOff x="105832" y="1064014"/>
            <a:chExt cx="6582835" cy="3657606"/>
          </a:xfrm>
        </p:grpSpPr>
        <p:pic>
          <p:nvPicPr>
            <p:cNvPr id="7" name="Picture 6" descr="A person in an astronaut suit&#10;&#10;Description automatically generated">
              <a:extLst>
                <a:ext uri="{FF2B5EF4-FFF2-40B4-BE49-F238E27FC236}">
                  <a16:creationId xmlns:a16="http://schemas.microsoft.com/office/drawing/2014/main" id="{D9A41A21-BDC6-E26B-9135-C8EAF26E615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rcRect l="21883" t="633" r="-1714" b="-633"/>
            <a:stretch/>
          </p:blipFill>
          <p:spPr>
            <a:xfrm>
              <a:off x="105832" y="1064014"/>
              <a:ext cx="4379807" cy="3657606"/>
            </a:xfrm>
            <a:prstGeom prst="rect">
              <a:avLst/>
            </a:prstGeom>
          </p:spPr>
        </p:pic>
        <p:pic>
          <p:nvPicPr>
            <p:cNvPr id="4" name="Picture 3" descr="A person in an astronaut suit&#10;&#10;Description automatically generated">
              <a:extLst>
                <a:ext uri="{FF2B5EF4-FFF2-40B4-BE49-F238E27FC236}">
                  <a16:creationId xmlns:a16="http://schemas.microsoft.com/office/drawing/2014/main" id="{39A09064-E04E-ED66-6F92-6F846A5E9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083" r="19260" b="809"/>
            <a:stretch/>
          </p:blipFill>
          <p:spPr>
            <a:xfrm>
              <a:off x="3196166" y="1064014"/>
              <a:ext cx="3492501" cy="362800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275F943F-D7B6-94DA-7F12-BEBCC01E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</p:spTree>
    <p:extLst>
      <p:ext uri="{BB962C8B-B14F-4D97-AF65-F5344CB8AC3E}">
        <p14:creationId xmlns:p14="http://schemas.microsoft.com/office/powerpoint/2010/main" val="1018802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D26A4-8192-D638-9673-2C385165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4B58-FAA9-1F4D-825E-EF269E10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A7953E64-1B0F-D9E9-60FE-2F85EA54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A0A10-5A10-4FD4-66F6-D549F242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56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184FF-92AD-000C-DF47-D8FC9DC1E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B199-1E72-1953-FB0A-2D289DD2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978B0BB7-88F7-C070-3DE8-FAD37786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157E4-DE4F-2757-967B-32E9D041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9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5A3F9-D257-7204-F6B4-5092BA69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4BB580F5-351D-EB5D-7FB0-07AABAE3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D5D26-A4F9-71D9-DADA-32E20156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6B1EF4F-A118-DF44-377A-0F9FC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</p:spTree>
    <p:extLst>
      <p:ext uri="{BB962C8B-B14F-4D97-AF65-F5344CB8AC3E}">
        <p14:creationId xmlns:p14="http://schemas.microsoft.com/office/powerpoint/2010/main" val="3335419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F00EE-0742-BB58-072A-51F408BC1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3BD9BA2B-DCB0-DB29-D49F-24D76789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1F5A7-E096-FF07-ED35-3B3FDACD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6AF7F2-BB7A-B6B2-9441-A11DCC0D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</p:spTree>
    <p:extLst>
      <p:ext uri="{BB962C8B-B14F-4D97-AF65-F5344CB8AC3E}">
        <p14:creationId xmlns:p14="http://schemas.microsoft.com/office/powerpoint/2010/main" val="3153199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32AC1-4AF9-3298-98CF-26A0B6F7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75B1CF-3F9F-2826-E76D-87C179F40797}"/>
              </a:ext>
            </a:extLst>
          </p:cNvPr>
          <p:cNvGrpSpPr/>
          <p:nvPr/>
        </p:nvGrpSpPr>
        <p:grpSpPr>
          <a:xfrm>
            <a:off x="1180316" y="1115091"/>
            <a:ext cx="6783367" cy="3731316"/>
            <a:chOff x="311700" y="1017725"/>
            <a:chExt cx="8341234" cy="45882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96BBCD-8648-5708-963A-C91AEF7C4BCA}"/>
                </a:ext>
              </a:extLst>
            </p:cNvPr>
            <p:cNvGrpSpPr/>
            <p:nvPr/>
          </p:nvGrpSpPr>
          <p:grpSpPr>
            <a:xfrm>
              <a:off x="311700" y="1017725"/>
              <a:ext cx="8341234" cy="4588250"/>
              <a:chOff x="311700" y="1017725"/>
              <a:chExt cx="8341234" cy="4588250"/>
            </a:xfrm>
          </p:grpSpPr>
          <p:pic>
            <p:nvPicPr>
              <p:cNvPr id="5" name="Picture 4" descr="A black background with white spots&#10;&#10;Description automatically generated">
                <a:extLst>
                  <a:ext uri="{FF2B5EF4-FFF2-40B4-BE49-F238E27FC236}">
                    <a16:creationId xmlns:a16="http://schemas.microsoft.com/office/drawing/2014/main" id="{95980F11-D25A-332A-AA05-4B5691CB2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0402"/>
              <a:stretch/>
            </p:blipFill>
            <p:spPr>
              <a:xfrm>
                <a:off x="311700" y="1017725"/>
                <a:ext cx="5478240" cy="45882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CBAF292-7060-2581-F4AC-3F4F462E7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4364" r="18194"/>
              <a:stretch/>
            </p:blipFill>
            <p:spPr>
              <a:xfrm>
                <a:off x="4699590" y="1017725"/>
                <a:ext cx="3953344" cy="4588250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6FEEFE-B391-6613-19B6-2271AF509258}"/>
                </a:ext>
              </a:extLst>
            </p:cNvPr>
            <p:cNvSpPr txBox="1"/>
            <p:nvPr/>
          </p:nvSpPr>
          <p:spPr>
            <a:xfrm>
              <a:off x="5756565" y="1017725"/>
              <a:ext cx="2223889" cy="378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Threshold = 30.0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C3EB7C90-BE2F-E0D2-240A-6EB25225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</p:spTree>
    <p:extLst>
      <p:ext uri="{BB962C8B-B14F-4D97-AF65-F5344CB8AC3E}">
        <p14:creationId xmlns:p14="http://schemas.microsoft.com/office/powerpoint/2010/main" val="606493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4228E-A39F-DE83-EDCD-EC71A2E1F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E5C030-6ABE-EF0E-151B-D2419A0D1BE2}"/>
              </a:ext>
            </a:extLst>
          </p:cNvPr>
          <p:cNvGrpSpPr/>
          <p:nvPr/>
        </p:nvGrpSpPr>
        <p:grpSpPr>
          <a:xfrm>
            <a:off x="1133794" y="1115091"/>
            <a:ext cx="6876412" cy="3876008"/>
            <a:chOff x="424036" y="1017725"/>
            <a:chExt cx="8139997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011EFDF2-72C9-5491-B662-CB9262DB4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034"/>
            <a:stretch/>
          </p:blipFill>
          <p:spPr>
            <a:xfrm>
              <a:off x="424036" y="1017725"/>
              <a:ext cx="5365904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4C87DB-F756-716B-9F22-971D4A91F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19" r="19485"/>
            <a:stretch/>
          </p:blipFill>
          <p:spPr>
            <a:xfrm>
              <a:off x="4207753" y="1017725"/>
              <a:ext cx="4356280" cy="458825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D2944A-23E0-5DC0-3E07-A6DDE91F2DA9}"/>
                </a:ext>
              </a:extLst>
            </p:cNvPr>
            <p:cNvSpPr txBox="1"/>
            <p:nvPr/>
          </p:nvSpPr>
          <p:spPr>
            <a:xfrm>
              <a:off x="5604165" y="1017725"/>
              <a:ext cx="2018728" cy="380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Threshold = 15.0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BFA20B26-5CAA-5017-D0B4-0E0475E47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</p:spTree>
    <p:extLst>
      <p:ext uri="{BB962C8B-B14F-4D97-AF65-F5344CB8AC3E}">
        <p14:creationId xmlns:p14="http://schemas.microsoft.com/office/powerpoint/2010/main" val="3375405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854B2-9A79-DA8A-AF3F-30CCE84D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7987-D2C4-4761-6C2D-8E5A3CF0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– (Dis)Advantages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EA59-724E-53CB-AB1E-101976B5F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12914" cy="37632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Intuitively simple – Start with a seed pixel and choose whether or not to add neighbor pixels based on a criterion determined by the seed.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Contiguous regions – Everything determined to be in a segment are connected based on your criterion.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Respects edges.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Handles (some) noise fairly well.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Highly sensitive to initial seed and threshold.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Possibly computationally expensive due to iterative process.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Difficulty with complex structures.</a:t>
            </a:r>
          </a:p>
        </p:txBody>
      </p:sp>
    </p:spTree>
    <p:extLst>
      <p:ext uri="{BB962C8B-B14F-4D97-AF65-F5344CB8AC3E}">
        <p14:creationId xmlns:p14="http://schemas.microsoft.com/office/powerpoint/2010/main" val="241926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EE8FD5-F189-C2DD-9D1F-21B48856AE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‘Distance’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EE8FD5-F189-C2DD-9D1F-21B48856AE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40C3EF-2BB4-B97C-1DA8-7EBAB97B11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Distances are calculated using a defined metric in the given space. Here we use RGB-space and the Euclidean distance.</a:t>
                </a:r>
              </a:p>
              <a:p>
                <a:pPr marL="165100" indent="0">
                  <a:buNone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Suppose we have datapoints and centroids in RGB-space characterized by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respectively, where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indexes our points and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indexes our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clusters.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We assign these points to a cluster by finding the </a:t>
                </a:r>
                <a:r>
                  <a:rPr lang="en-US" sz="1050" i="1" dirty="0">
                    <a:latin typeface="DM Sans" pitchFamily="2" charset="0"/>
                    <a:cs typeface="Courier New" panose="02070309020205020404" pitchFamily="49" charset="0"/>
                  </a:rPr>
                  <a:t>minimum</a:t>
                </a: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distance when compared to each centroid:</a:t>
                </a:r>
              </a:p>
              <a:p>
                <a:pPr marL="1651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arg</m:t>
                    </m:r>
                    <m: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min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⁡(</m:t>
                    </m:r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,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1050" b="1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1050" b="1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Once all of these are calculated and assigned, we recenter the centroid based on the average of all data points:</a:t>
                </a:r>
              </a:p>
              <a:p>
                <a:pPr marL="1651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 marL="165100" indent="0" algn="ctr">
                  <a:buNone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Repeat this process through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𝑡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iterations or until the convergence criterion,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, is met: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 marL="1651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𝜖</m:t>
                      </m:r>
                    </m:oMath>
                  </m:oMathPara>
                </a14:m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 marL="165100" indent="0">
                  <a:buNone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40C3EF-2BB4-B97C-1DA8-7EBAB97B1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6692A531-D072-897D-8043-C22C53568FEB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859797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A39F-DBA3-73FD-AB04-8FA1000A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Pipeline: SLIC + Region Growing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9F69-66C5-66BB-C143-651E6CE9F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65100" indent="0">
              <a:buNone/>
            </a:pPr>
            <a:r>
              <a:rPr lang="en-US" sz="1200" dirty="0">
                <a:latin typeface="DM Sans" pitchFamily="2" charset="0"/>
              </a:rPr>
              <a:t>One example of how SLIC can be applied in a segmentation pipeline is in conjunction with region growth</a:t>
            </a:r>
          </a:p>
          <a:p>
            <a:pPr marL="165100" indent="0">
              <a:buNone/>
            </a:pPr>
            <a:endParaRPr lang="en-US" sz="1200" dirty="0">
              <a:latin typeface="DM Sans" pitchFamily="2" charset="0"/>
            </a:endParaRPr>
          </a:p>
          <a:p>
            <a:pPr marL="165100" indent="0">
              <a:buNone/>
            </a:pPr>
            <a:r>
              <a:rPr lang="en-US" sz="1200" dirty="0">
                <a:latin typeface="DM Sans" pitchFamily="2" charset="0"/>
              </a:rPr>
              <a:t>Instead of conducting region growth on the original image, with potentially large local variations, conduct image growth on Superpixels</a:t>
            </a:r>
          </a:p>
          <a:p>
            <a:pPr marL="165100" indent="0">
              <a:buNone/>
            </a:pPr>
            <a:endParaRPr lang="en-US" sz="1200" dirty="0">
              <a:latin typeface="DM Sans" pitchFamily="2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Leads to more robust, stable, and (potentially) faster segmentation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1200" dirty="0">
              <a:latin typeface="DM Sans" pitchFamily="2" charset="0"/>
              <a:sym typeface="Wingdings" panose="05000000000000000000" pitchFamily="2" charset="2"/>
            </a:endParaRPr>
          </a:p>
          <a:p>
            <a:pPr marL="165100" indent="0">
              <a:buNone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Simple segmentation pipeline:</a:t>
            </a:r>
          </a:p>
          <a:p>
            <a:pPr marL="165100" indent="0">
              <a:buNone/>
            </a:pPr>
            <a:endParaRPr lang="en-US" sz="1200" dirty="0">
              <a:latin typeface="DM Sans" pitchFamily="2" charset="0"/>
              <a:sym typeface="Wingdings" panose="05000000000000000000" pitchFamily="2" charset="2"/>
            </a:endParaRPr>
          </a:p>
          <a:p>
            <a:pPr marL="393700" indent="-228600">
              <a:buFont typeface="+mj-lt"/>
              <a:buAutoNum type="arabicPeriod"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Use SLIC to create “appropriate” superpixels/superpixel boundaries</a:t>
            </a:r>
          </a:p>
          <a:p>
            <a:pPr marL="393700" indent="-228600">
              <a:buFont typeface="+mj-lt"/>
              <a:buAutoNum type="arabicPeriod"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Create superpixelated image, (say, take average color/intensity of all pixels inside a superpixel)</a:t>
            </a:r>
          </a:p>
          <a:p>
            <a:pPr marL="393700" indent="-228600">
              <a:buFont typeface="+mj-lt"/>
              <a:buAutoNum type="arabicPeriod"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Run region growth on superpixelated image</a:t>
            </a:r>
          </a:p>
          <a:p>
            <a:pPr marL="393700" indent="-228600">
              <a:buFont typeface="+mj-lt"/>
              <a:buAutoNum type="arabicPeriod"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Overlay segmentation boundaries on original image</a:t>
            </a:r>
          </a:p>
          <a:p>
            <a:pPr marL="393700" indent="-228600">
              <a:buFont typeface="+mj-lt"/>
              <a:buAutoNum type="arabicPeriod"/>
            </a:pPr>
            <a:endParaRPr lang="en-US" sz="1200" dirty="0">
              <a:latin typeface="DM Sans" pitchFamily="2" charset="0"/>
              <a:sym typeface="Wingdings" panose="05000000000000000000" pitchFamily="2" charset="2"/>
            </a:endParaRPr>
          </a:p>
          <a:p>
            <a:pPr marL="393700" indent="-228600">
              <a:buFont typeface="+mj-lt"/>
              <a:buAutoNum type="arabicPeriod"/>
            </a:pPr>
            <a:endParaRPr lang="en-US" sz="11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50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E6FD-2E12-B5F2-0644-64FC9B45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</a:t>
            </a:r>
            <a:r>
              <a:rPr lang="en-US" i="1" dirty="0"/>
              <a:t>without</a:t>
            </a:r>
            <a:r>
              <a:rPr lang="en-US" dirty="0"/>
              <a:t> SLIC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A88D7B-3DD8-11DB-FB04-5C4202F5CAC8}"/>
              </a:ext>
            </a:extLst>
          </p:cNvPr>
          <p:cNvSpPr txBox="1">
            <a:spLocks/>
          </p:cNvSpPr>
          <p:nvPr/>
        </p:nvSpPr>
        <p:spPr>
          <a:xfrm>
            <a:off x="311700" y="1366006"/>
            <a:ext cx="3110373" cy="298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With “stable” regions for seed point, segmentation is consistent </a:t>
            </a:r>
          </a:p>
          <a:p>
            <a:pPr marL="165100" indent="0">
              <a:buFont typeface="DM Sans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Blinds work very well with region growth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On more chaotic regions, segmented regions vary more based on seed point, even when seed points are close together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1050" dirty="0">
                <a:sym typeface="Wingdings" panose="05000000000000000000" pitchFamily="2" charset="2"/>
              </a:rPr>
              <a:t>Region growth is very sensitive to local variations within the same segment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105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1050" dirty="0">
                <a:sym typeface="Wingdings" panose="05000000000000000000" pitchFamily="2" charset="2"/>
              </a:rPr>
              <a:t>Different segments for Laney’s chest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E055DB-FCA7-4A9F-F2F6-9DBAC134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2" y="1064650"/>
            <a:ext cx="5645727" cy="3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38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2444-CC2C-7EA4-1356-1560DF00C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32C8-5928-A14D-4390-7D88DDC95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</a:t>
            </a:r>
            <a:r>
              <a:rPr lang="en-US" i="1" dirty="0"/>
              <a:t>with</a:t>
            </a:r>
            <a:r>
              <a:rPr lang="en-US" dirty="0"/>
              <a:t> SLIC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F298FD-58BC-1221-0869-415FD4C4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6" y="972698"/>
            <a:ext cx="6876263" cy="38398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609A1B-856D-80D6-3580-0DE31231A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65" y="972697"/>
            <a:ext cx="6876263" cy="38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8126A7-9836-102E-699C-50A072D319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3646467" cy="332639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Not only can region growing be more robust with superpixelization, it can also be quicker!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Alter boundary checking from neighboring pixels to neighboring superpixels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Depending on amount of superpixels, vastly reduces amount of computations 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16510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Example: neuron segmentation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Time taken for region growing without superpixels: 3.10 seconds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Time taken for region growing with superpixels: 0.417 seconds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/>
                  <a:t>(1000 segments,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0.05)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16510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8126A7-9836-102E-699C-50A072D31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3646467" cy="3326392"/>
              </a:xfrm>
              <a:blipFill>
                <a:blip r:embed="rId2"/>
                <a:stretch>
                  <a:fillRect r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7522F3FF-F723-BDDB-C147-B08D05B4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 </a:t>
            </a:r>
            <a:r>
              <a:rPr lang="en-US" i="1" dirty="0"/>
              <a:t>without</a:t>
            </a:r>
            <a:r>
              <a:rPr lang="en-US" dirty="0"/>
              <a:t> SLIC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2BC80-5678-2C9F-D387-B767C173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632" y="1152475"/>
            <a:ext cx="3391380" cy="3560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44FDD4-69F7-E4E1-4CDD-043A50BB2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32" y="1152475"/>
            <a:ext cx="3391380" cy="35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F236-D1B9-5EB9-AD1A-FA31E9F4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58236-5BAE-4F22-6E4F-9A9356E66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1. Achanta, R.,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Shaji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A., Smith, K.,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Lucchi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A.,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Fua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P., &amp;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Süsstrunk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S. (2012). SLIC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Superpixels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Compared to State-of-the-Art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Superpixel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Methods. IEEE Transactions on Pattern Analysis and Machine Intelligence.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2.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Dey, S., (2016). Kernel K-Means, K-Means++ and Cluster Evaluation. 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  <a:hlinkClick r:id="rId2"/>
              </a:rPr>
              <a:t>https://sandipanweb.wordpress.com/2016/08/29/kernel-k-means-and-cluster-evaluation/</a:t>
            </a:r>
            <a:endParaRPr lang="en-US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bg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27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C3E0-0FAE-72A1-2EF3-4BA0B796C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space suit&#10;&#10;Description automatically generated">
            <a:extLst>
              <a:ext uri="{FF2B5EF4-FFF2-40B4-BE49-F238E27FC236}">
                <a16:creationId xmlns:a16="http://schemas.microsoft.com/office/drawing/2014/main" id="{507914E0-34EC-867E-9689-1A4352E8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7301F8-5251-EAAF-2624-3DC061D509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7301F8-5251-EAAF-2624-3DC061D50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0F6ED816-5757-93D7-4F01-A5FD236378A9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 descr="A person in an astronaut suit&#10;&#10;Description automatically generated">
            <a:extLst>
              <a:ext uri="{FF2B5EF4-FFF2-40B4-BE49-F238E27FC236}">
                <a16:creationId xmlns:a16="http://schemas.microsoft.com/office/drawing/2014/main" id="{66F4818C-4619-9A43-8C7D-08D5AFA1EE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645" r="22564"/>
          <a:stretch/>
        </p:blipFill>
        <p:spPr>
          <a:xfrm>
            <a:off x="6104417" y="1040868"/>
            <a:ext cx="2841455" cy="3657607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98EA2AD5-9FA0-C53C-E441-D140D824B15E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281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46DA-984E-77AE-6247-D704675E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4B0CE3-29C7-47CF-78C3-C913B2F9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AF038F-8ADA-64F4-143D-09DE27A89A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AF038F-8ADA-64F4-143D-09DE27A89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D63087DF-124F-EEEB-A83D-CEDD034874A3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35AA63-885C-6FFF-3F98-B79FD1693D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71" r="22449"/>
          <a:stretch/>
        </p:blipFill>
        <p:spPr>
          <a:xfrm>
            <a:off x="6063915" y="1040868"/>
            <a:ext cx="2890171" cy="3657607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E814108E-5750-C23A-D8D7-F009459103DB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33935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F57CD-3366-6C5D-B4A0-D86C4409A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B34DD3-FE4A-1CF8-0D59-0D97AAE6C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909F0E-D60B-661E-DDE7-92ABD33200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909F0E-D60B-661E-DDE7-92ABD3320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BC6033D0-24DC-39E8-C736-DB7851D683F5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8A1C4-BF5E-8552-8B7C-C2D1FE36F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372" t="-633" r="21540" b="633"/>
          <a:stretch/>
        </p:blipFill>
        <p:spPr>
          <a:xfrm>
            <a:off x="6043133" y="1017725"/>
            <a:ext cx="2967543" cy="3657607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06C40E57-1CB4-2CD6-F802-935E31DF6E3B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3808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1421D-562E-1A16-F8DB-44F7D208B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9311D5-1652-56A8-247A-B48B3AD81A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9311D5-1652-56A8-247A-B48B3AD81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E90E6C80-5407-8866-727C-80C85FC5F7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42F7B-40C4-190D-C52B-CCD59E2E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52874F40-FBF6-73BF-13A2-38D58F50C19E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399985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2321</Words>
  <Application>Microsoft Office PowerPoint</Application>
  <PresentationFormat>On-screen Show (16:9)</PresentationFormat>
  <Paragraphs>300</Paragraphs>
  <Slides>54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Courier New</vt:lpstr>
      <vt:lpstr>Consolas</vt:lpstr>
      <vt:lpstr>Arial</vt:lpstr>
      <vt:lpstr>Cambria Math</vt:lpstr>
      <vt:lpstr>DM Sans Medium</vt:lpstr>
      <vt:lpstr>DM Sans</vt:lpstr>
      <vt:lpstr>Merriweather</vt:lpstr>
      <vt:lpstr>Wingdings</vt:lpstr>
      <vt:lpstr>Simple Light</vt:lpstr>
      <vt:lpstr>Science Presentation</vt:lpstr>
      <vt:lpstr>Segmentation Techniques:  Super Pixelization &amp; Region Growth</vt:lpstr>
      <vt:lpstr>Overview</vt:lpstr>
      <vt:lpstr>Image Segmentation and Superpixels</vt:lpstr>
      <vt:lpstr>k-Means Clustering</vt:lpstr>
      <vt:lpstr> k-Means Clustering – ‘Distance’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(Dis)Advantages</vt:lpstr>
      <vt:lpstr>SLIC — Initilization</vt:lpstr>
      <vt:lpstr>SLIC — Iterative Clustering</vt:lpstr>
      <vt:lpstr>SLIC — Distance Measure D</vt:lpstr>
      <vt:lpstr>SLIC — Distance Measure D cont.</vt:lpstr>
      <vt:lpstr>SLIC —  Distance Measure D cont.2</vt:lpstr>
      <vt:lpstr>SLIC —  Main Loop</vt:lpstr>
      <vt:lpstr>SLIC Example — Varying m</vt:lpstr>
      <vt:lpstr>SLIC Example — Varying m cont.</vt:lpstr>
      <vt:lpstr>SLIC — Balancing k and m</vt:lpstr>
      <vt:lpstr>SLIC — Balancing k and m</vt:lpstr>
      <vt:lpstr>SLIC — Balancing k and m</vt:lpstr>
      <vt:lpstr>SLIC — Further Considerations</vt:lpstr>
      <vt:lpstr>SLIC — Further Considerations</vt:lpstr>
      <vt:lpstr>Region Growing </vt:lpstr>
      <vt:lpstr>Region Growing – Main Loop </vt:lpstr>
      <vt:lpstr>Region Growing - Concept</vt:lpstr>
      <vt:lpstr>Region Growing - Concept</vt:lpstr>
      <vt:lpstr>Region Growing - Concept</vt:lpstr>
      <vt:lpstr>Region Growing - Concept</vt:lpstr>
      <vt:lpstr>Region Growing - Concept</vt:lpstr>
      <vt:lpstr>Region Growing– Application</vt:lpstr>
      <vt:lpstr>Region Growing– Application</vt:lpstr>
      <vt:lpstr>Region Growing– Application</vt:lpstr>
      <vt:lpstr>Region Growing– Application</vt:lpstr>
      <vt:lpstr>Region Growing– Application</vt:lpstr>
      <vt:lpstr>Region Growing– Application</vt:lpstr>
      <vt:lpstr>Region Growing– Application</vt:lpstr>
      <vt:lpstr>Region Growing – (Dis)Advantages</vt:lpstr>
      <vt:lpstr>Pipeline: SLIC + Region Growing</vt:lpstr>
      <vt:lpstr>Region Growing without SLIC</vt:lpstr>
      <vt:lpstr>Region Growing with SLIC</vt:lpstr>
      <vt:lpstr>Region Growing without SLIC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aiden</dc:creator>
  <cp:lastModifiedBy>taylorlabpc@outlook.com</cp:lastModifiedBy>
  <cp:revision>15</cp:revision>
  <dcterms:modified xsi:type="dcterms:W3CDTF">2024-12-10T19:27:39Z</dcterms:modified>
</cp:coreProperties>
</file>